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7" r:id="rId2"/>
    <p:sldId id="259" r:id="rId3"/>
    <p:sldId id="260" r:id="rId4"/>
    <p:sldId id="298"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99" r:id="rId25"/>
    <p:sldId id="282" r:id="rId26"/>
    <p:sldId id="283" r:id="rId27"/>
    <p:sldId id="284" r:id="rId28"/>
    <p:sldId id="285" r:id="rId29"/>
    <p:sldId id="286" r:id="rId30"/>
    <p:sldId id="287" r:id="rId31"/>
    <p:sldId id="288" r:id="rId32"/>
    <p:sldId id="289" r:id="rId33"/>
    <p:sldId id="300" r:id="rId34"/>
    <p:sldId id="301" r:id="rId35"/>
    <p:sldId id="302" r:id="rId36"/>
    <p:sldId id="303" r:id="rId37"/>
    <p:sldId id="290" r:id="rId38"/>
    <p:sldId id="291" r:id="rId39"/>
    <p:sldId id="292" r:id="rId40"/>
    <p:sldId id="295" r:id="rId41"/>
    <p:sldId id="258"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3" r:id="rId60"/>
    <p:sldId id="321" r:id="rId61"/>
    <p:sldId id="322" r:id="rId62"/>
    <p:sldId id="324" r:id="rId63"/>
    <p:sldId id="325" r:id="rId64"/>
    <p:sldId id="326" r:id="rId65"/>
    <p:sldId id="327" r:id="rId66"/>
    <p:sldId id="328" r:id="rId67"/>
    <p:sldId id="329" r:id="rId68"/>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charset="0"/>
        <a:ea typeface="+mn-ea"/>
        <a:cs typeface="Times New Roman" charset="0"/>
      </a:defRPr>
    </a:lvl1pPr>
    <a:lvl2pPr marL="457200" algn="l" rtl="0" fontAlgn="base">
      <a:spcBef>
        <a:spcPct val="0"/>
      </a:spcBef>
      <a:spcAft>
        <a:spcPct val="0"/>
      </a:spcAft>
      <a:defRPr sz="2400" kern="1200">
        <a:solidFill>
          <a:schemeClr val="tx1"/>
        </a:solidFill>
        <a:latin typeface="Times New Roman" charset="0"/>
        <a:ea typeface="+mn-ea"/>
        <a:cs typeface="Times New Roman" charset="0"/>
      </a:defRPr>
    </a:lvl2pPr>
    <a:lvl3pPr marL="914400" algn="l" rtl="0" fontAlgn="base">
      <a:spcBef>
        <a:spcPct val="0"/>
      </a:spcBef>
      <a:spcAft>
        <a:spcPct val="0"/>
      </a:spcAft>
      <a:defRPr sz="2400" kern="1200">
        <a:solidFill>
          <a:schemeClr val="tx1"/>
        </a:solidFill>
        <a:latin typeface="Times New Roman" charset="0"/>
        <a:ea typeface="+mn-ea"/>
        <a:cs typeface="Times New Roman" charset="0"/>
      </a:defRPr>
    </a:lvl3pPr>
    <a:lvl4pPr marL="1371600" algn="l" rtl="0" fontAlgn="base">
      <a:spcBef>
        <a:spcPct val="0"/>
      </a:spcBef>
      <a:spcAft>
        <a:spcPct val="0"/>
      </a:spcAft>
      <a:defRPr sz="2400" kern="1200">
        <a:solidFill>
          <a:schemeClr val="tx1"/>
        </a:solidFill>
        <a:latin typeface="Times New Roman" charset="0"/>
        <a:ea typeface="+mn-ea"/>
        <a:cs typeface="Times New Roman" charset="0"/>
      </a:defRPr>
    </a:lvl4pPr>
    <a:lvl5pPr marL="1828800" algn="l" rtl="0" fontAlgn="base">
      <a:spcBef>
        <a:spcPct val="0"/>
      </a:spcBef>
      <a:spcAft>
        <a:spcPct val="0"/>
      </a:spcAft>
      <a:defRPr sz="2400" kern="1200">
        <a:solidFill>
          <a:schemeClr val="tx1"/>
        </a:solidFill>
        <a:latin typeface="Times New Roman" charset="0"/>
        <a:ea typeface="+mn-ea"/>
        <a:cs typeface="Times New Roman" charset="0"/>
      </a:defRPr>
    </a:lvl5pPr>
    <a:lvl6pPr marL="2286000" algn="l" defTabSz="914400" rtl="0" eaLnBrk="1" latinLnBrk="0" hangingPunct="1">
      <a:defRPr sz="2400" kern="1200">
        <a:solidFill>
          <a:schemeClr val="tx1"/>
        </a:solidFill>
        <a:latin typeface="Times New Roman" charset="0"/>
        <a:ea typeface="+mn-ea"/>
        <a:cs typeface="Times New Roman" charset="0"/>
      </a:defRPr>
    </a:lvl6pPr>
    <a:lvl7pPr marL="2743200" algn="l" defTabSz="914400" rtl="0" eaLnBrk="1" latinLnBrk="0" hangingPunct="1">
      <a:defRPr sz="2400" kern="1200">
        <a:solidFill>
          <a:schemeClr val="tx1"/>
        </a:solidFill>
        <a:latin typeface="Times New Roman" charset="0"/>
        <a:ea typeface="+mn-ea"/>
        <a:cs typeface="Times New Roman" charset="0"/>
      </a:defRPr>
    </a:lvl7pPr>
    <a:lvl8pPr marL="3200400" algn="l" defTabSz="914400" rtl="0" eaLnBrk="1" latinLnBrk="0" hangingPunct="1">
      <a:defRPr sz="2400" kern="1200">
        <a:solidFill>
          <a:schemeClr val="tx1"/>
        </a:solidFill>
        <a:latin typeface="Times New Roman" charset="0"/>
        <a:ea typeface="+mn-ea"/>
        <a:cs typeface="Times New Roman" charset="0"/>
      </a:defRPr>
    </a:lvl8pPr>
    <a:lvl9pPr marL="3657600" algn="l" defTabSz="914400" rtl="0" eaLnBrk="1" latinLnBrk="0" hangingPunct="1">
      <a:defRPr sz="2400" kern="1200">
        <a:solidFill>
          <a:schemeClr val="tx1"/>
        </a:solidFill>
        <a:latin typeface="Times New Roman" charset="0"/>
        <a:ea typeface="+mn-ea"/>
        <a:cs typeface="Times New Roman"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11" autoAdjust="0"/>
    <p:restoredTop sz="90929"/>
  </p:normalViewPr>
  <p:slideViewPr>
    <p:cSldViewPr>
      <p:cViewPr varScale="1">
        <p:scale>
          <a:sx n="62" d="100"/>
          <a:sy n="62" d="100"/>
        </p:scale>
        <p:origin x="-100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1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57AA218-6A2A-4466-93AE-E10A281444DC}"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charset="0"/>
        <a:ea typeface="+mn-ea"/>
        <a:cs typeface="Times New Roman" charset="0"/>
      </a:defRPr>
    </a:lvl1pPr>
    <a:lvl2pPr marL="457200" algn="l" rtl="0" fontAlgn="base">
      <a:spcBef>
        <a:spcPct val="30000"/>
      </a:spcBef>
      <a:spcAft>
        <a:spcPct val="0"/>
      </a:spcAft>
      <a:defRPr sz="1200" kern="1200">
        <a:solidFill>
          <a:schemeClr val="tx1"/>
        </a:solidFill>
        <a:latin typeface="Times New Roman" charset="0"/>
        <a:ea typeface="+mn-ea"/>
        <a:cs typeface="Times New Roman" charset="0"/>
      </a:defRPr>
    </a:lvl2pPr>
    <a:lvl3pPr marL="914400" algn="l" rtl="0" fontAlgn="base">
      <a:spcBef>
        <a:spcPct val="30000"/>
      </a:spcBef>
      <a:spcAft>
        <a:spcPct val="0"/>
      </a:spcAft>
      <a:defRPr sz="1200" kern="1200">
        <a:solidFill>
          <a:schemeClr val="tx1"/>
        </a:solidFill>
        <a:latin typeface="Times New Roman" charset="0"/>
        <a:ea typeface="+mn-ea"/>
        <a:cs typeface="Times New Roman" charset="0"/>
      </a:defRPr>
    </a:lvl3pPr>
    <a:lvl4pPr marL="1371600" algn="l" rtl="0" fontAlgn="base">
      <a:spcBef>
        <a:spcPct val="30000"/>
      </a:spcBef>
      <a:spcAft>
        <a:spcPct val="0"/>
      </a:spcAft>
      <a:defRPr sz="1200" kern="1200">
        <a:solidFill>
          <a:schemeClr val="tx1"/>
        </a:solidFill>
        <a:latin typeface="Times New Roman" charset="0"/>
        <a:ea typeface="+mn-ea"/>
        <a:cs typeface="Times New Roman" charset="0"/>
      </a:defRPr>
    </a:lvl4pPr>
    <a:lvl5pPr marL="1828800" algn="l" rtl="0" fontAlgn="base">
      <a:spcBef>
        <a:spcPct val="30000"/>
      </a:spcBef>
      <a:spcAft>
        <a:spcPct val="0"/>
      </a:spcAft>
      <a:defRPr sz="1200" kern="1200">
        <a:solidFill>
          <a:schemeClr val="tx1"/>
        </a:solidFill>
        <a:latin typeface="Times New Roman" charset="0"/>
        <a:ea typeface="+mn-ea"/>
        <a:cs typeface="Times New Roman"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8358B-32E2-4E51-890A-4D64591A83AA}" type="slidenum">
              <a:rPr lang="en-US"/>
              <a:pPr/>
              <a:t>2</a:t>
            </a:fld>
            <a:endParaRPr lang="en-US"/>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p:txBody>
          <a:bodyPr/>
          <a:lstStyle/>
          <a:p>
            <a:r>
              <a:rPr lang="en-US"/>
              <a:t>To minimize intensity calculations, most packages use empirical models based on simplified photometric calculations.</a:t>
            </a:r>
          </a:p>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610CEF-BF59-46B2-A718-C76CC0816059}" type="slidenum">
              <a:rPr lang="en-US"/>
              <a:pPr/>
              <a:t>31</a:t>
            </a:fld>
            <a:endParaRPr lang="en-US"/>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CEB0DC-5B2E-4E42-B68E-B15E416E11B6}" type="slidenum">
              <a:rPr lang="en-US"/>
              <a:pPr/>
              <a:t>32</a:t>
            </a:fld>
            <a:endParaRPr lang="en-US"/>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6E8666-F331-4DF5-A364-4BBD8DBA41EE}" type="slidenum">
              <a:rPr lang="en-US"/>
              <a:pPr/>
              <a:t>13</a:t>
            </a:fld>
            <a:endParaRPr lang="en-US"/>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r>
              <a:rPr lang="en-US"/>
              <a:t>Since ambient light produces a flat shading for each surface (Fig. 6 and 7), at least one light source is included in a scene, often as a point source at the viewing position.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B0C6F1-D1D2-47AB-B002-57CF8EDA6697}" type="slidenum">
              <a:rPr lang="en-US"/>
              <a:pPr/>
              <a:t>23</a:t>
            </a:fld>
            <a:endParaRPr 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AF4711-F21E-46D5-BFB7-053D3BC3B9AC}" type="slidenum">
              <a:rPr lang="en-US"/>
              <a:pPr/>
              <a:t>25</a:t>
            </a:fld>
            <a:endParaRPr lang="en-US"/>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p:txBody>
          <a:bodyPr/>
          <a:lstStyle/>
          <a:p>
            <a:r>
              <a:rPr lang="en-US"/>
              <a:t>very shiny surface is modeled with a large value for </a:t>
            </a:r>
            <a:r>
              <a:rPr lang="en-US" i="1"/>
              <a:t>n</a:t>
            </a:r>
            <a:r>
              <a:rPr lang="en-US" i="1" baseline="-30000"/>
              <a:t>s</a:t>
            </a:r>
            <a:r>
              <a:rPr lang="en-US"/>
              <a:t> (say, 100 or more), and small values are used for duller surfaces. For perfect reflector (perfect mirror), </a:t>
            </a:r>
            <a:r>
              <a:rPr lang="en-US" i="1"/>
              <a:t>n</a:t>
            </a:r>
            <a:r>
              <a:rPr lang="en-US" i="1" baseline="-30000"/>
              <a:t>s</a:t>
            </a:r>
            <a:r>
              <a:rPr lang="en-US"/>
              <a:t> is infinite;</a:t>
            </a:r>
          </a:p>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B9C995-F5FA-4096-99E7-CC0329E2B718}" type="slidenum">
              <a:rPr lang="en-US"/>
              <a:pPr/>
              <a:t>26</a:t>
            </a:fld>
            <a:endParaRPr lang="en-US"/>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r>
              <a:rPr lang="en-US"/>
              <a:t>very shiny surface is modeled with a large value for </a:t>
            </a:r>
            <a:r>
              <a:rPr lang="en-US" i="1"/>
              <a:t>n</a:t>
            </a:r>
            <a:r>
              <a:rPr lang="en-US" i="1" baseline="-30000"/>
              <a:t>s</a:t>
            </a:r>
            <a:r>
              <a:rPr lang="en-US"/>
              <a:t> (say, 100 or more), and small values are used for duller surfaces. For perfect reflector (perfect mirror), </a:t>
            </a:r>
            <a:r>
              <a:rPr lang="en-US" i="1"/>
              <a:t>n</a:t>
            </a:r>
            <a:r>
              <a:rPr lang="en-US" i="1" baseline="-30000"/>
              <a:t>s</a:t>
            </a:r>
            <a:r>
              <a:rPr lang="en-US"/>
              <a:t> is infinite;</a:t>
            </a:r>
          </a:p>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D10D45-ED76-4BD0-8A48-1CA37435B9AE}" type="slidenum">
              <a:rPr lang="en-US"/>
              <a:pPr/>
              <a:t>27</a:t>
            </a:fld>
            <a:endParaRPr lang="en-US"/>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r>
              <a:rPr lang="en-US"/>
              <a:t>very shiny surface is modeled with a large value for </a:t>
            </a:r>
            <a:r>
              <a:rPr lang="en-US" i="1"/>
              <a:t>n</a:t>
            </a:r>
            <a:r>
              <a:rPr lang="en-US" i="1" baseline="-30000"/>
              <a:t>s</a:t>
            </a:r>
            <a:r>
              <a:rPr lang="en-US"/>
              <a:t> (say, 100 or more), and small values are used for duller surfaces. For perfect reflector (perfect mirror), </a:t>
            </a:r>
            <a:r>
              <a:rPr lang="en-US" i="1"/>
              <a:t>n</a:t>
            </a:r>
            <a:r>
              <a:rPr lang="en-US" i="1" baseline="-30000"/>
              <a:t>s</a:t>
            </a:r>
            <a:r>
              <a:rPr lang="en-US"/>
              <a:t> is infinite;</a:t>
            </a:r>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03174D-5643-4590-A1B0-40662297FA60}" type="slidenum">
              <a:rPr lang="en-US"/>
              <a:pPr/>
              <a:t>28</a:t>
            </a:fld>
            <a:endParaRPr lang="en-US"/>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r>
              <a:rPr lang="en-US"/>
              <a:t>very shiny surface is modeled with a large value for </a:t>
            </a:r>
            <a:r>
              <a:rPr lang="en-US" i="1"/>
              <a:t>n</a:t>
            </a:r>
            <a:r>
              <a:rPr lang="en-US" i="1" baseline="-30000"/>
              <a:t>s</a:t>
            </a:r>
            <a:r>
              <a:rPr lang="en-US"/>
              <a:t> (say, 100 or more), and small values are used for duller surfaces. For perfect reflector (perfect mirror), </a:t>
            </a:r>
            <a:r>
              <a:rPr lang="en-US" i="1"/>
              <a:t>n</a:t>
            </a:r>
            <a:r>
              <a:rPr lang="en-US" i="1" baseline="-30000"/>
              <a:t>s</a:t>
            </a:r>
            <a:r>
              <a:rPr lang="en-US"/>
              <a:t> is infinite;</a:t>
            </a:r>
          </a:p>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5B6D02-99D7-4BEF-80C8-C9A4A89DE1E7}" type="slidenum">
              <a:rPr lang="en-US"/>
              <a:pPr/>
              <a:t>29</a:t>
            </a:fld>
            <a:endParaRPr 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608E44-A9E8-4938-8973-212D3C960B21}" type="slidenum">
              <a:rPr lang="en-US"/>
              <a:pPr/>
              <a:t>30</a:t>
            </a:fld>
            <a:endParaRPr lang="en-US"/>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09287D5-FA5B-49DA-9ADD-D7D8025192A8}"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CEC616B-501B-4823-A170-6D3721249A4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0CEA2CA-B62E-43B4-AC07-00268B9AE1A8}"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41F9381-6AC7-428B-8D0A-8B59AD8FD6D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4E7A9BB-F501-4FA7-B4FE-69BDEFC476F1}"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E850F95-53A0-466F-8CDB-C2EC08612393}"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5DC7DB9-87B6-4E36-9B1F-4D49055A4E7E}"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F1D228BA-2A4E-4670-A897-051D1F9D2FFF}"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45D6008C-FA61-4429-8C1E-83057AE1B083}"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602C24B-969A-46EF-A833-9371A6CBB9A0}"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9F02D99-CECC-4537-97BD-105E62709BFB}"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ECC82992-0E7F-4AE1-8613-9DA19D44E199}"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charset="0"/>
          <a:cs typeface="Times New Roman" charset="0"/>
        </a:defRPr>
      </a:lvl2pPr>
      <a:lvl3pPr algn="ctr" rtl="0" fontAlgn="base">
        <a:spcBef>
          <a:spcPct val="0"/>
        </a:spcBef>
        <a:spcAft>
          <a:spcPct val="0"/>
        </a:spcAft>
        <a:defRPr sz="4400">
          <a:solidFill>
            <a:schemeClr val="tx2"/>
          </a:solidFill>
          <a:latin typeface="Times New Roman" charset="0"/>
          <a:cs typeface="Times New Roman" charset="0"/>
        </a:defRPr>
      </a:lvl3pPr>
      <a:lvl4pPr algn="ctr" rtl="0" fontAlgn="base">
        <a:spcBef>
          <a:spcPct val="0"/>
        </a:spcBef>
        <a:spcAft>
          <a:spcPct val="0"/>
        </a:spcAft>
        <a:defRPr sz="4400">
          <a:solidFill>
            <a:schemeClr val="tx2"/>
          </a:solidFill>
          <a:latin typeface="Times New Roman" charset="0"/>
          <a:cs typeface="Times New Roman" charset="0"/>
        </a:defRPr>
      </a:lvl4pPr>
      <a:lvl5pPr algn="ctr" rtl="0" fontAlgn="base">
        <a:spcBef>
          <a:spcPct val="0"/>
        </a:spcBef>
        <a:spcAft>
          <a:spcPct val="0"/>
        </a:spcAft>
        <a:defRPr sz="4400">
          <a:solidFill>
            <a:schemeClr val="tx2"/>
          </a:solidFill>
          <a:latin typeface="Times New Roman" charset="0"/>
          <a:cs typeface="Times New Roman" charset="0"/>
        </a:defRPr>
      </a:lvl5pPr>
      <a:lvl6pPr marL="457200" algn="ctr" rtl="0" fontAlgn="base">
        <a:spcBef>
          <a:spcPct val="0"/>
        </a:spcBef>
        <a:spcAft>
          <a:spcPct val="0"/>
        </a:spcAft>
        <a:defRPr sz="4400">
          <a:solidFill>
            <a:schemeClr val="tx2"/>
          </a:solidFill>
          <a:latin typeface="Times New Roman" charset="0"/>
          <a:cs typeface="Times New Roman" charset="0"/>
        </a:defRPr>
      </a:lvl6pPr>
      <a:lvl7pPr marL="914400" algn="ctr" rtl="0" fontAlgn="base">
        <a:spcBef>
          <a:spcPct val="0"/>
        </a:spcBef>
        <a:spcAft>
          <a:spcPct val="0"/>
        </a:spcAft>
        <a:defRPr sz="4400">
          <a:solidFill>
            <a:schemeClr val="tx2"/>
          </a:solidFill>
          <a:latin typeface="Times New Roman" charset="0"/>
          <a:cs typeface="Times New Roman" charset="0"/>
        </a:defRPr>
      </a:lvl7pPr>
      <a:lvl8pPr marL="1371600" algn="ctr" rtl="0" fontAlgn="base">
        <a:spcBef>
          <a:spcPct val="0"/>
        </a:spcBef>
        <a:spcAft>
          <a:spcPct val="0"/>
        </a:spcAft>
        <a:defRPr sz="4400">
          <a:solidFill>
            <a:schemeClr val="tx2"/>
          </a:solidFill>
          <a:latin typeface="Times New Roman" charset="0"/>
          <a:cs typeface="Times New Roman" charset="0"/>
        </a:defRPr>
      </a:lvl8pPr>
      <a:lvl9pPr marL="1828800" algn="ctr" rtl="0" fontAlgn="base">
        <a:spcBef>
          <a:spcPct val="0"/>
        </a:spcBef>
        <a:spcAft>
          <a:spcPct val="0"/>
        </a:spcAft>
        <a:defRPr sz="4400">
          <a:solidFill>
            <a:schemeClr val="tx2"/>
          </a:solidFill>
          <a:latin typeface="Times New Roman" charset="0"/>
          <a:cs typeface="Times New Roman"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3.bin"/></Relationships>
</file>

<file path=ppt/slides/_rels/slide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5.bin"/></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7.jpeg"/></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8.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oleObject" Target="../embeddings/oleObject12.bin"/><Relationship Id="rId4" Type="http://schemas.openxmlformats.org/officeDocument/2006/relationships/oleObject" Target="../embeddings/oleObject11.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image" Target="../media/image31.jpeg"/><Relationship Id="rId4" Type="http://schemas.openxmlformats.org/officeDocument/2006/relationships/image" Target="../media/image30.jpeg"/></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t>Illumination Models &amp; Surface-Rendering Methods</a:t>
            </a:r>
          </a:p>
        </p:txBody>
      </p:sp>
      <p:sp>
        <p:nvSpPr>
          <p:cNvPr id="3075" name="Rectangle 3"/>
          <p:cNvSpPr>
            <a:spLocks noGrp="1" noChangeArrowheads="1"/>
          </p:cNvSpPr>
          <p:nvPr>
            <p:ph type="body" idx="1"/>
          </p:nvPr>
        </p:nvSpPr>
        <p:spPr/>
        <p:txBody>
          <a:bodyPr/>
          <a:lstStyle/>
          <a:p>
            <a:pPr algn="just"/>
            <a:r>
              <a:rPr lang="en-US" b="1" i="1" dirty="0"/>
              <a:t>Illumination model</a:t>
            </a:r>
            <a:r>
              <a:rPr lang="en-US" dirty="0"/>
              <a:t> or a </a:t>
            </a:r>
            <a:r>
              <a:rPr lang="en-US" b="1" i="1" dirty="0"/>
              <a:t>lighting model</a:t>
            </a:r>
            <a:r>
              <a:rPr lang="en-US" dirty="0"/>
              <a:t>  is the model for calculating light intensity at a single surface point.</a:t>
            </a:r>
          </a:p>
          <a:p>
            <a:pPr algn="just"/>
            <a:r>
              <a:rPr lang="en-US" b="1" i="1" dirty="0"/>
              <a:t>Surface rendering</a:t>
            </a:r>
            <a:r>
              <a:rPr lang="en-US" i="1" dirty="0"/>
              <a:t> </a:t>
            </a:r>
            <a:r>
              <a:rPr lang="en-US" dirty="0"/>
              <a:t>is a procedure for applying a lighting model to obtain pixel intensities for all the projected surface positions in a scene.</a:t>
            </a:r>
          </a:p>
          <a:p>
            <a:pPr algn="just"/>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76200"/>
            <a:ext cx="7772400" cy="1143000"/>
          </a:xfrm>
        </p:spPr>
        <p:txBody>
          <a:bodyPr/>
          <a:lstStyle/>
          <a:p>
            <a:r>
              <a:rPr lang="en-US"/>
              <a:t>Basic Illumination Models</a:t>
            </a:r>
          </a:p>
        </p:txBody>
      </p:sp>
      <p:sp>
        <p:nvSpPr>
          <p:cNvPr id="18435" name="Rectangle 3"/>
          <p:cNvSpPr>
            <a:spLocks noGrp="1" noChangeArrowheads="1"/>
          </p:cNvSpPr>
          <p:nvPr>
            <p:ph type="body" idx="1"/>
          </p:nvPr>
        </p:nvSpPr>
        <p:spPr>
          <a:xfrm>
            <a:off x="685800" y="1219200"/>
            <a:ext cx="7772400" cy="5105400"/>
          </a:xfrm>
        </p:spPr>
        <p:txBody>
          <a:bodyPr/>
          <a:lstStyle/>
          <a:p>
            <a:pPr>
              <a:lnSpc>
                <a:spcPct val="90000"/>
              </a:lnSpc>
              <a:buFontTx/>
              <a:buNone/>
            </a:pPr>
            <a:r>
              <a:rPr lang="en-US"/>
              <a:t>Lighting calculations are based on:</a:t>
            </a:r>
          </a:p>
          <a:p>
            <a:pPr>
              <a:lnSpc>
                <a:spcPct val="90000"/>
              </a:lnSpc>
            </a:pPr>
            <a:r>
              <a:rPr lang="en-US"/>
              <a:t>Optical properties of surfaces, such as glossy, matte, opaque, and transparent. This controls the amount of reflection and absorption of incident light.</a:t>
            </a:r>
          </a:p>
          <a:p>
            <a:pPr>
              <a:lnSpc>
                <a:spcPct val="90000"/>
              </a:lnSpc>
            </a:pPr>
            <a:r>
              <a:rPr lang="en-US"/>
              <a:t>The background lighting conditions.</a:t>
            </a:r>
          </a:p>
          <a:p>
            <a:pPr>
              <a:lnSpc>
                <a:spcPct val="90000"/>
              </a:lnSpc>
            </a:pPr>
            <a:r>
              <a:rPr lang="en-US"/>
              <a:t>The light-source specifications. All light sources are considered to be point sources, specified with a coordinate position and intensity value (color).</a:t>
            </a:r>
          </a:p>
          <a:p>
            <a:pPr>
              <a:lnSpc>
                <a:spcPct val="90000"/>
              </a:lnSpc>
            </a:pP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5800" y="76200"/>
            <a:ext cx="7772400" cy="914400"/>
          </a:xfrm>
        </p:spPr>
        <p:txBody>
          <a:bodyPr/>
          <a:lstStyle/>
          <a:p>
            <a:r>
              <a:rPr lang="en-US" dirty="0"/>
              <a:t>Ambient Light</a:t>
            </a:r>
          </a:p>
        </p:txBody>
      </p:sp>
      <p:sp>
        <p:nvSpPr>
          <p:cNvPr id="19459" name="Rectangle 3"/>
          <p:cNvSpPr>
            <a:spLocks noGrp="1" noChangeArrowheads="1"/>
          </p:cNvSpPr>
          <p:nvPr>
            <p:ph type="body" idx="1"/>
          </p:nvPr>
        </p:nvSpPr>
        <p:spPr>
          <a:xfrm>
            <a:off x="381000" y="1219200"/>
            <a:ext cx="8458200" cy="5257800"/>
          </a:xfrm>
        </p:spPr>
        <p:txBody>
          <a:bodyPr/>
          <a:lstStyle/>
          <a:p>
            <a:pPr>
              <a:lnSpc>
                <a:spcPct val="90000"/>
              </a:lnSpc>
            </a:pPr>
            <a:r>
              <a:rPr lang="en-US" sz="2800" dirty="0" smtClean="0"/>
              <a:t>A surface that is not directly exposed </a:t>
            </a:r>
          </a:p>
          <a:p>
            <a:pPr>
              <a:lnSpc>
                <a:spcPct val="90000"/>
              </a:lnSpc>
              <a:buNone/>
            </a:pPr>
            <a:r>
              <a:rPr lang="en-US" sz="2800" dirty="0"/>
              <a:t>	</a:t>
            </a:r>
            <a:r>
              <a:rPr lang="en-US" sz="2800" dirty="0" smtClean="0"/>
              <a:t>to a light source will still be visible if</a:t>
            </a:r>
          </a:p>
          <a:p>
            <a:pPr>
              <a:lnSpc>
                <a:spcPct val="90000"/>
              </a:lnSpc>
              <a:buNone/>
            </a:pPr>
            <a:r>
              <a:rPr lang="en-US" sz="2800" dirty="0"/>
              <a:t>	</a:t>
            </a:r>
            <a:r>
              <a:rPr lang="en-US" sz="2800" dirty="0" smtClean="0"/>
              <a:t>nearby objects are illuminated due to</a:t>
            </a:r>
          </a:p>
          <a:p>
            <a:pPr>
              <a:lnSpc>
                <a:spcPct val="90000"/>
              </a:lnSpc>
              <a:buNone/>
            </a:pPr>
            <a:r>
              <a:rPr lang="en-US" sz="2800" dirty="0"/>
              <a:t>	</a:t>
            </a:r>
            <a:r>
              <a:rPr lang="en-US" sz="2800" dirty="0" smtClean="0"/>
              <a:t>light reflecting </a:t>
            </a:r>
            <a:r>
              <a:rPr lang="en-US" sz="2800" dirty="0"/>
              <a:t>from nearby objects. </a:t>
            </a:r>
          </a:p>
          <a:p>
            <a:pPr>
              <a:lnSpc>
                <a:spcPct val="90000"/>
              </a:lnSpc>
            </a:pPr>
            <a:r>
              <a:rPr lang="en-US" sz="2800" dirty="0"/>
              <a:t>Ambient light has no spatial or </a:t>
            </a:r>
          </a:p>
          <a:p>
            <a:pPr>
              <a:lnSpc>
                <a:spcPct val="90000"/>
              </a:lnSpc>
              <a:buFontTx/>
              <a:buNone/>
            </a:pPr>
            <a:r>
              <a:rPr lang="en-US" sz="2800" dirty="0"/>
              <a:t>	directional characteristics. </a:t>
            </a:r>
          </a:p>
          <a:p>
            <a:pPr>
              <a:lnSpc>
                <a:spcPct val="90000"/>
              </a:lnSpc>
            </a:pPr>
            <a:r>
              <a:rPr lang="en-US" sz="2800" dirty="0"/>
              <a:t>The amount of ambient light incident on each object is a constant for all surfaces and over all directions.</a:t>
            </a:r>
          </a:p>
          <a:p>
            <a:pPr>
              <a:lnSpc>
                <a:spcPct val="90000"/>
              </a:lnSpc>
            </a:pPr>
            <a:r>
              <a:rPr lang="en-US" sz="2800" dirty="0"/>
              <a:t>The amount of ambient light that is reflected by an object is </a:t>
            </a:r>
            <a:r>
              <a:rPr lang="en-US" sz="2800" dirty="0" smtClean="0"/>
              <a:t>constant for all surfaces and over all direction, but the intensity of reflected light for each surface </a:t>
            </a:r>
            <a:r>
              <a:rPr lang="en-US" sz="2800" dirty="0"/>
              <a:t>depends only on the optical properties of the surface.</a:t>
            </a:r>
          </a:p>
        </p:txBody>
      </p:sp>
      <p:grpSp>
        <p:nvGrpSpPr>
          <p:cNvPr id="19460" name="Group 4"/>
          <p:cNvGrpSpPr>
            <a:grpSpLocks noChangeAspect="1"/>
          </p:cNvGrpSpPr>
          <p:nvPr/>
        </p:nvGrpSpPr>
        <p:grpSpPr bwMode="auto">
          <a:xfrm>
            <a:off x="6172200" y="1066800"/>
            <a:ext cx="2819400" cy="2644775"/>
            <a:chOff x="7560" y="12060"/>
            <a:chExt cx="2520" cy="2520"/>
          </a:xfrm>
        </p:grpSpPr>
        <p:pic>
          <p:nvPicPr>
            <p:cNvPr id="19461" name="Picture 5" descr="Lectures\Ambient.gif"/>
            <p:cNvPicPr>
              <a:picLocks noChangeAspect="1" noChangeArrowheads="1"/>
            </p:cNvPicPr>
            <p:nvPr/>
          </p:nvPicPr>
          <p:blipFill>
            <a:blip r:embed="rId2" cstate="print"/>
            <a:srcRect/>
            <a:stretch>
              <a:fillRect/>
            </a:stretch>
          </p:blipFill>
          <p:spPr bwMode="auto">
            <a:xfrm>
              <a:off x="7680" y="12060"/>
              <a:ext cx="2400" cy="1800"/>
            </a:xfrm>
            <a:prstGeom prst="rect">
              <a:avLst/>
            </a:prstGeom>
            <a:noFill/>
            <a:ln w="9525">
              <a:noFill/>
              <a:miter lim="800000"/>
              <a:headEnd/>
              <a:tailEnd/>
            </a:ln>
          </p:spPr>
        </p:pic>
        <p:sp>
          <p:nvSpPr>
            <p:cNvPr id="19462" name="Text Box 6"/>
            <p:cNvSpPr txBox="1">
              <a:spLocks noChangeAspect="1" noChangeArrowheads="1"/>
            </p:cNvSpPr>
            <p:nvPr/>
          </p:nvSpPr>
          <p:spPr bwMode="auto">
            <a:xfrm>
              <a:off x="7560" y="13860"/>
              <a:ext cx="2520" cy="720"/>
            </a:xfrm>
            <a:prstGeom prst="rect">
              <a:avLst/>
            </a:prstGeom>
            <a:noFill/>
            <a:ln w="9525">
              <a:noFill/>
              <a:miter lim="800000"/>
              <a:headEnd/>
              <a:tailEnd/>
            </a:ln>
          </p:spPr>
          <p:txBody>
            <a:bodyPr/>
            <a:lstStyle/>
            <a:p>
              <a:pPr algn="ctr" eaLnBrk="0" hangingPunct="0"/>
              <a:r>
                <a:rPr lang="en-US" sz="2000" b="1" dirty="0"/>
                <a:t>Fig. 6</a:t>
              </a:r>
            </a:p>
            <a:p>
              <a:pPr algn="ctr" eaLnBrk="0" hangingPunct="0"/>
              <a:r>
                <a:rPr lang="en-US" sz="2000" dirty="0"/>
                <a:t>Ambient light shading.</a:t>
              </a: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85800" y="76200"/>
            <a:ext cx="7772400" cy="1143000"/>
          </a:xfrm>
        </p:spPr>
        <p:txBody>
          <a:bodyPr/>
          <a:lstStyle/>
          <a:p>
            <a:r>
              <a:rPr lang="en-US"/>
              <a:t>Ambient Light</a:t>
            </a:r>
          </a:p>
        </p:txBody>
      </p:sp>
      <p:sp>
        <p:nvSpPr>
          <p:cNvPr id="20483" name="Rectangle 3"/>
          <p:cNvSpPr>
            <a:spLocks noGrp="1" noChangeArrowheads="1"/>
          </p:cNvSpPr>
          <p:nvPr>
            <p:ph type="body" idx="1"/>
          </p:nvPr>
        </p:nvSpPr>
        <p:spPr>
          <a:xfrm>
            <a:off x="685800" y="1219200"/>
            <a:ext cx="7772400" cy="5105400"/>
          </a:xfrm>
        </p:spPr>
        <p:txBody>
          <a:bodyPr/>
          <a:lstStyle/>
          <a:p>
            <a:pPr>
              <a:lnSpc>
                <a:spcPct val="90000"/>
              </a:lnSpc>
            </a:pPr>
            <a:r>
              <a:rPr lang="en-US" sz="2800" dirty="0"/>
              <a:t>The level of ambient light in a scene is a parameter </a:t>
            </a:r>
            <a:r>
              <a:rPr lang="en-US" sz="2800" i="1" dirty="0" err="1"/>
              <a:t>I</a:t>
            </a:r>
            <a:r>
              <a:rPr lang="en-US" sz="2800" i="1" baseline="-30000" dirty="0" err="1"/>
              <a:t>a</a:t>
            </a:r>
            <a:r>
              <a:rPr lang="en-US" sz="2800" baseline="30000" dirty="0"/>
              <a:t> </a:t>
            </a:r>
            <a:r>
              <a:rPr lang="en-US" sz="2800" dirty="0"/>
              <a:t>, and each surface illuminated with this constant value.</a:t>
            </a:r>
            <a:r>
              <a:rPr lang="en-US" sz="2800" dirty="0">
                <a:solidFill>
                  <a:srgbClr val="FFFFFF"/>
                </a:solidFill>
              </a:rPr>
              <a:t> </a:t>
            </a:r>
          </a:p>
          <a:p>
            <a:pPr>
              <a:lnSpc>
                <a:spcPct val="90000"/>
              </a:lnSpc>
            </a:pPr>
            <a:r>
              <a:rPr lang="en-US" sz="2800" dirty="0">
                <a:cs typeface="Times New Roman (Hebrew)" pitchFamily="18" charset="-79"/>
              </a:rPr>
              <a:t>Illumination equation for ambient light is</a:t>
            </a:r>
          </a:p>
          <a:p>
            <a:pPr>
              <a:lnSpc>
                <a:spcPct val="90000"/>
              </a:lnSpc>
            </a:pPr>
            <a:endParaRPr lang="en-US" sz="2800" dirty="0">
              <a:cs typeface="Times New Roman (Hebrew)" pitchFamily="18" charset="-79"/>
            </a:endParaRPr>
          </a:p>
          <a:p>
            <a:pPr algn="ctr">
              <a:lnSpc>
                <a:spcPct val="90000"/>
              </a:lnSpc>
              <a:buFontTx/>
              <a:buNone/>
            </a:pPr>
            <a:r>
              <a:rPr lang="en-US" sz="2800" dirty="0"/>
              <a:t> </a:t>
            </a:r>
            <a:r>
              <a:rPr lang="en-US" sz="2800" i="1" dirty="0">
                <a:cs typeface="Times New Roman (Hebrew)" pitchFamily="18" charset="-79"/>
              </a:rPr>
              <a:t>I </a:t>
            </a:r>
            <a:r>
              <a:rPr lang="en-US" sz="2800" dirty="0">
                <a:cs typeface="Times New Roman (Hebrew)" pitchFamily="18" charset="-79"/>
              </a:rPr>
              <a:t>= </a:t>
            </a:r>
            <a:r>
              <a:rPr lang="en-US" sz="2800" i="1" dirty="0" err="1">
                <a:cs typeface="Times New Roman (Hebrew)" pitchFamily="18" charset="-79"/>
              </a:rPr>
              <a:t>k</a:t>
            </a:r>
            <a:r>
              <a:rPr lang="en-US" sz="2800" i="1" baseline="-30000" dirty="0" err="1">
                <a:cs typeface="Times New Roman (Hebrew)" pitchFamily="18" charset="-79"/>
              </a:rPr>
              <a:t>a</a:t>
            </a:r>
            <a:r>
              <a:rPr lang="en-US" sz="2800" i="1" dirty="0" err="1">
                <a:cs typeface="Times New Roman (Hebrew)" pitchFamily="18" charset="-79"/>
              </a:rPr>
              <a:t>I</a:t>
            </a:r>
            <a:r>
              <a:rPr lang="en-US" sz="2800" i="1" baseline="-30000" dirty="0" err="1">
                <a:cs typeface="Times New Roman (Hebrew)" pitchFamily="18" charset="-79"/>
              </a:rPr>
              <a:t>a</a:t>
            </a:r>
            <a:endParaRPr lang="en-US" sz="2800" dirty="0"/>
          </a:p>
          <a:p>
            <a:pPr>
              <a:lnSpc>
                <a:spcPct val="90000"/>
              </a:lnSpc>
              <a:buFontTx/>
              <a:buNone/>
            </a:pPr>
            <a:r>
              <a:rPr lang="en-US" sz="2800" dirty="0">
                <a:cs typeface="Times New Roman (Hebrew)" pitchFamily="18" charset="-79"/>
              </a:rPr>
              <a:t>	where</a:t>
            </a:r>
            <a:endParaRPr lang="en-US" sz="2800" dirty="0"/>
          </a:p>
          <a:p>
            <a:pPr>
              <a:lnSpc>
                <a:spcPct val="90000"/>
              </a:lnSpc>
              <a:buFontTx/>
              <a:buNone/>
            </a:pPr>
            <a:r>
              <a:rPr lang="en-US" sz="2800" i="1" dirty="0">
                <a:cs typeface="Times New Roman (Hebrew)" pitchFamily="18" charset="-79"/>
              </a:rPr>
              <a:t>		I</a:t>
            </a:r>
            <a:r>
              <a:rPr lang="en-US" sz="2800" dirty="0">
                <a:cs typeface="Times New Roman (Hebrew)" pitchFamily="18" charset="-79"/>
              </a:rPr>
              <a:t> is the resulting intensity </a:t>
            </a:r>
            <a:endParaRPr lang="en-US" sz="2800" dirty="0"/>
          </a:p>
          <a:p>
            <a:pPr>
              <a:lnSpc>
                <a:spcPct val="90000"/>
              </a:lnSpc>
              <a:buFontTx/>
              <a:buNone/>
            </a:pPr>
            <a:r>
              <a:rPr lang="en-US" sz="2800" i="1" dirty="0">
                <a:cs typeface="Times New Roman (Hebrew)" pitchFamily="18" charset="-79"/>
              </a:rPr>
              <a:t>		</a:t>
            </a:r>
            <a:r>
              <a:rPr lang="en-US" sz="2800" i="1" dirty="0" err="1">
                <a:cs typeface="Times New Roman (Hebrew)" pitchFamily="18" charset="-79"/>
              </a:rPr>
              <a:t>I</a:t>
            </a:r>
            <a:r>
              <a:rPr lang="en-US" sz="2800" i="1" baseline="-30000" dirty="0" err="1">
                <a:cs typeface="Times New Roman (Hebrew)" pitchFamily="18" charset="-79"/>
              </a:rPr>
              <a:t>a</a:t>
            </a:r>
            <a:r>
              <a:rPr lang="en-US" sz="2800" dirty="0">
                <a:cs typeface="Times New Roman (Hebrew)" pitchFamily="18" charset="-79"/>
              </a:rPr>
              <a:t> is the </a:t>
            </a:r>
            <a:r>
              <a:rPr lang="en-US" sz="2800" dirty="0"/>
              <a:t>incident </a:t>
            </a:r>
            <a:r>
              <a:rPr lang="en-US" sz="2800" dirty="0">
                <a:cs typeface="Times New Roman (Hebrew)" pitchFamily="18" charset="-79"/>
              </a:rPr>
              <a:t>ambient light intensity</a:t>
            </a:r>
            <a:endParaRPr lang="en-US" sz="2800" dirty="0"/>
          </a:p>
          <a:p>
            <a:pPr>
              <a:lnSpc>
                <a:spcPct val="90000"/>
              </a:lnSpc>
              <a:buFontTx/>
              <a:buNone/>
            </a:pPr>
            <a:r>
              <a:rPr lang="en-US" sz="2800" i="1" dirty="0">
                <a:cs typeface="Times New Roman (Hebrew)" pitchFamily="18" charset="-79"/>
              </a:rPr>
              <a:t>		k</a:t>
            </a:r>
            <a:r>
              <a:rPr lang="en-US" sz="2800" i="1" baseline="-30000" dirty="0">
                <a:cs typeface="Times New Roman (Hebrew)" pitchFamily="18" charset="-79"/>
              </a:rPr>
              <a:t>a</a:t>
            </a:r>
            <a:r>
              <a:rPr lang="en-US" sz="2800" dirty="0">
                <a:cs typeface="Times New Roman (Hebrew)" pitchFamily="18" charset="-79"/>
              </a:rPr>
              <a:t> is the object’s basic intensity, </a:t>
            </a:r>
            <a:r>
              <a:rPr lang="en-US" sz="2800" b="1" i="1" dirty="0"/>
              <a:t>ambient-</a:t>
            </a:r>
          </a:p>
          <a:p>
            <a:pPr>
              <a:lnSpc>
                <a:spcPct val="90000"/>
              </a:lnSpc>
              <a:buFontTx/>
              <a:buNone/>
            </a:pPr>
            <a:r>
              <a:rPr lang="en-US" sz="2800" b="1" i="1" dirty="0"/>
              <a:t>		reflection </a:t>
            </a:r>
            <a:r>
              <a:rPr lang="en-US" sz="2800" b="1" i="1" dirty="0" smtClean="0"/>
              <a:t>coefficient or ambient reflectivity</a:t>
            </a:r>
            <a:r>
              <a:rPr lang="en-US" sz="2800" dirty="0" smtClean="0"/>
              <a:t>.</a:t>
            </a:r>
            <a:endParaRPr lang="en-US" sz="2800" dirty="0"/>
          </a:p>
          <a:p>
            <a:pPr>
              <a:lnSpc>
                <a:spcPct val="90000"/>
              </a:lnSpc>
            </a:pPr>
            <a:endParaRPr lang="en-US" sz="2800" dirty="0"/>
          </a:p>
          <a:p>
            <a:pPr>
              <a:lnSpc>
                <a:spcPct val="90000"/>
              </a:lnSpc>
            </a:pPr>
            <a:endParaRPr lang="en-US" sz="28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85800" y="76200"/>
            <a:ext cx="7772400" cy="1143000"/>
          </a:xfrm>
        </p:spPr>
        <p:txBody>
          <a:bodyPr/>
          <a:lstStyle/>
          <a:p>
            <a:r>
              <a:rPr lang="en-US"/>
              <a:t>Ambient Light - Example</a:t>
            </a:r>
          </a:p>
        </p:txBody>
      </p:sp>
      <p:grpSp>
        <p:nvGrpSpPr>
          <p:cNvPr id="21508" name="Group 4"/>
          <p:cNvGrpSpPr>
            <a:grpSpLocks noChangeAspect="1"/>
          </p:cNvGrpSpPr>
          <p:nvPr/>
        </p:nvGrpSpPr>
        <p:grpSpPr bwMode="auto">
          <a:xfrm>
            <a:off x="868363" y="990600"/>
            <a:ext cx="7589837" cy="6080125"/>
            <a:chOff x="1797" y="3975"/>
            <a:chExt cx="8295" cy="6645"/>
          </a:xfrm>
        </p:grpSpPr>
        <p:sp>
          <p:nvSpPr>
            <p:cNvPr id="21509" name="Text Box 5"/>
            <p:cNvSpPr txBox="1">
              <a:spLocks noChangeAspect="1" noChangeArrowheads="1"/>
            </p:cNvSpPr>
            <p:nvPr/>
          </p:nvSpPr>
          <p:spPr bwMode="auto">
            <a:xfrm>
              <a:off x="3163" y="9900"/>
              <a:ext cx="5580" cy="720"/>
            </a:xfrm>
            <a:prstGeom prst="rect">
              <a:avLst/>
            </a:prstGeom>
            <a:noFill/>
            <a:ln w="9525">
              <a:noFill/>
              <a:miter lim="800000"/>
              <a:headEnd/>
              <a:tailEnd/>
            </a:ln>
          </p:spPr>
          <p:txBody>
            <a:bodyPr/>
            <a:lstStyle/>
            <a:p>
              <a:pPr algn="ctr" eaLnBrk="0" hangingPunct="0"/>
              <a:r>
                <a:rPr lang="en-US" sz="2000" b="1" dirty="0"/>
                <a:t>Fig. </a:t>
              </a:r>
              <a:r>
                <a:rPr lang="en-US" sz="2000" b="1" dirty="0" smtClean="0"/>
                <a:t>7 </a:t>
              </a:r>
              <a:r>
                <a:rPr lang="en-US" sz="2000" dirty="0" smtClean="0"/>
                <a:t>An </a:t>
              </a:r>
              <a:r>
                <a:rPr lang="en-US" sz="2000" dirty="0"/>
                <a:t>ambient illumination only.</a:t>
              </a:r>
            </a:p>
          </p:txBody>
        </p:sp>
        <p:pic>
          <p:nvPicPr>
            <p:cNvPr id="21510" name="Picture 6" descr="..\.html\ClassNotes\Illumination\02.jpg"/>
            <p:cNvPicPr>
              <a:picLocks noChangeAspect="1" noChangeArrowheads="1"/>
            </p:cNvPicPr>
            <p:nvPr/>
          </p:nvPicPr>
          <p:blipFill>
            <a:blip r:embed="rId3" cstate="print"/>
            <a:srcRect/>
            <a:stretch>
              <a:fillRect/>
            </a:stretch>
          </p:blipFill>
          <p:spPr bwMode="auto">
            <a:xfrm>
              <a:off x="1797" y="3975"/>
              <a:ext cx="8295" cy="5895"/>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5800" y="76200"/>
            <a:ext cx="7772400" cy="1143000"/>
          </a:xfrm>
        </p:spPr>
        <p:txBody>
          <a:bodyPr/>
          <a:lstStyle/>
          <a:p>
            <a:r>
              <a:rPr lang="en-US"/>
              <a:t>Diffuse Reflection </a:t>
            </a:r>
          </a:p>
        </p:txBody>
      </p:sp>
      <p:sp>
        <p:nvSpPr>
          <p:cNvPr id="25603" name="Rectangle 3"/>
          <p:cNvSpPr>
            <a:spLocks noGrp="1" noChangeArrowheads="1"/>
          </p:cNvSpPr>
          <p:nvPr>
            <p:ph type="body" idx="1"/>
          </p:nvPr>
        </p:nvSpPr>
        <p:spPr>
          <a:xfrm>
            <a:off x="685800" y="1295400"/>
            <a:ext cx="7772400" cy="5334000"/>
          </a:xfrm>
        </p:spPr>
        <p:txBody>
          <a:bodyPr/>
          <a:lstStyle/>
          <a:p>
            <a:r>
              <a:rPr lang="en-US" sz="2800"/>
              <a:t>Diffuse reflections are constant over each surface in a scene, independent of the viewing direction.</a:t>
            </a:r>
          </a:p>
          <a:p>
            <a:r>
              <a:rPr lang="en-US" sz="2800"/>
              <a:t>The amount of the incident light that is diffusely reflected can be set for each surface with parameter </a:t>
            </a:r>
            <a:r>
              <a:rPr lang="en-US" sz="2800" i="1"/>
              <a:t>k</a:t>
            </a:r>
            <a:r>
              <a:rPr lang="en-US" sz="2800" i="1" baseline="-30000"/>
              <a:t>d</a:t>
            </a:r>
            <a:r>
              <a:rPr lang="en-US" sz="2800"/>
              <a:t>, the </a:t>
            </a:r>
            <a:r>
              <a:rPr lang="en-US" sz="2800" b="1" i="1"/>
              <a:t>diffuse-reflection coefficient</a:t>
            </a:r>
            <a:r>
              <a:rPr lang="en-US" sz="2800"/>
              <a:t>, or </a:t>
            </a:r>
            <a:r>
              <a:rPr lang="en-US" sz="2800" b="1" i="1"/>
              <a:t>diffuse reflectivity</a:t>
            </a:r>
            <a:r>
              <a:rPr lang="en-US" sz="2800"/>
              <a:t>.</a:t>
            </a:r>
          </a:p>
          <a:p>
            <a:pPr>
              <a:buFontTx/>
              <a:buNone/>
            </a:pPr>
            <a:r>
              <a:rPr lang="en-US" sz="2800"/>
              <a:t>		0 </a:t>
            </a:r>
            <a:r>
              <a:rPr lang="en-US" sz="2800">
                <a:sym typeface="Symbol" pitchFamily="26" charset="2"/>
              </a:rPr>
              <a:t></a:t>
            </a:r>
            <a:r>
              <a:rPr lang="en-US" sz="2800"/>
              <a:t> </a:t>
            </a:r>
            <a:r>
              <a:rPr lang="en-US" sz="2800" i="1"/>
              <a:t>k</a:t>
            </a:r>
            <a:r>
              <a:rPr lang="en-US" sz="2800" i="1" baseline="-30000"/>
              <a:t>d</a:t>
            </a:r>
            <a:r>
              <a:rPr lang="en-US" sz="2800"/>
              <a:t> </a:t>
            </a:r>
            <a:r>
              <a:rPr lang="en-US" sz="2800">
                <a:sym typeface="Symbol" pitchFamily="26" charset="2"/>
              </a:rPr>
              <a:t></a:t>
            </a:r>
            <a:r>
              <a:rPr lang="en-US" sz="2800"/>
              <a:t> 1;</a:t>
            </a:r>
          </a:p>
          <a:p>
            <a:pPr>
              <a:buFontTx/>
              <a:buNone/>
            </a:pPr>
            <a:r>
              <a:rPr lang="en-US" sz="2800" i="1"/>
              <a:t>		k</a:t>
            </a:r>
            <a:r>
              <a:rPr lang="en-US" sz="2800" i="1" baseline="-30000"/>
              <a:t>d</a:t>
            </a:r>
            <a:r>
              <a:rPr lang="en-US" sz="2800"/>
              <a:t> near 1 – highly reflective surface;</a:t>
            </a:r>
          </a:p>
          <a:p>
            <a:pPr>
              <a:buFontTx/>
              <a:buNone/>
            </a:pPr>
            <a:r>
              <a:rPr lang="en-US" sz="2800" i="1"/>
              <a:t>		k</a:t>
            </a:r>
            <a:r>
              <a:rPr lang="en-US" sz="2800" i="1" baseline="-30000"/>
              <a:t>d</a:t>
            </a:r>
            <a:r>
              <a:rPr lang="en-US" sz="2800"/>
              <a:t> near 0 – surface that absorbs most of the</a:t>
            </a:r>
          </a:p>
          <a:p>
            <a:pPr>
              <a:buFontTx/>
              <a:buNone/>
            </a:pPr>
            <a:r>
              <a:rPr lang="en-US" sz="2800"/>
              <a:t>		 incident light;</a:t>
            </a:r>
          </a:p>
          <a:p>
            <a:pPr>
              <a:buFontTx/>
              <a:buNone/>
            </a:pPr>
            <a:r>
              <a:rPr lang="en-US" sz="2800" i="1"/>
              <a:t>		k</a:t>
            </a:r>
            <a:r>
              <a:rPr lang="en-US" sz="2800" i="1" baseline="-30000"/>
              <a:t>d</a:t>
            </a:r>
            <a:r>
              <a:rPr lang="en-US" sz="2800"/>
              <a:t> is a function of surface color;</a:t>
            </a:r>
          </a:p>
          <a:p>
            <a:endParaRPr lang="en-US" sz="28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85800" y="76200"/>
            <a:ext cx="7772400" cy="1143000"/>
          </a:xfrm>
        </p:spPr>
        <p:txBody>
          <a:bodyPr/>
          <a:lstStyle/>
          <a:p>
            <a:r>
              <a:rPr lang="en-US"/>
              <a:t>Diffuse Reflection </a:t>
            </a:r>
          </a:p>
        </p:txBody>
      </p:sp>
      <p:sp>
        <p:nvSpPr>
          <p:cNvPr id="26627" name="Rectangle 3"/>
          <p:cNvSpPr>
            <a:spLocks noGrp="1" noChangeArrowheads="1"/>
          </p:cNvSpPr>
          <p:nvPr>
            <p:ph type="body" idx="1"/>
          </p:nvPr>
        </p:nvSpPr>
        <p:spPr>
          <a:xfrm>
            <a:off x="304800" y="1295400"/>
            <a:ext cx="8534400" cy="1447800"/>
          </a:xfrm>
        </p:spPr>
        <p:txBody>
          <a:bodyPr/>
          <a:lstStyle/>
          <a:p>
            <a:pPr>
              <a:lnSpc>
                <a:spcPct val="90000"/>
              </a:lnSpc>
              <a:buFontTx/>
              <a:buNone/>
            </a:pPr>
            <a:r>
              <a:rPr lang="en-US" sz="2800" dirty="0"/>
              <a:t>Even though there is equal light scattering in all direction</a:t>
            </a:r>
          </a:p>
          <a:p>
            <a:pPr>
              <a:lnSpc>
                <a:spcPct val="90000"/>
              </a:lnSpc>
              <a:buFontTx/>
              <a:buNone/>
            </a:pPr>
            <a:r>
              <a:rPr lang="en-US" sz="2800" dirty="0"/>
              <a:t>from a surface, the brightness of the surface does depend</a:t>
            </a:r>
          </a:p>
          <a:p>
            <a:pPr>
              <a:lnSpc>
                <a:spcPct val="90000"/>
              </a:lnSpc>
              <a:buFontTx/>
              <a:buNone/>
            </a:pPr>
            <a:r>
              <a:rPr lang="en-US" sz="2800" dirty="0"/>
              <a:t>on the orientation of the surface relative to the light</a:t>
            </a:r>
          </a:p>
          <a:p>
            <a:pPr>
              <a:lnSpc>
                <a:spcPct val="90000"/>
              </a:lnSpc>
              <a:buFontTx/>
              <a:buNone/>
            </a:pPr>
            <a:r>
              <a:rPr lang="en-US" sz="2800" dirty="0"/>
              <a:t>source: </a:t>
            </a:r>
          </a:p>
        </p:txBody>
      </p:sp>
      <p:grpSp>
        <p:nvGrpSpPr>
          <p:cNvPr id="26628" name="Group 4"/>
          <p:cNvGrpSpPr>
            <a:grpSpLocks noChangeAspect="1"/>
          </p:cNvGrpSpPr>
          <p:nvPr/>
        </p:nvGrpSpPr>
        <p:grpSpPr bwMode="auto">
          <a:xfrm>
            <a:off x="381000" y="3429000"/>
            <a:ext cx="8396287" cy="3005051"/>
            <a:chOff x="2803" y="2760"/>
            <a:chExt cx="6300" cy="2505"/>
          </a:xfrm>
        </p:grpSpPr>
        <p:grpSp>
          <p:nvGrpSpPr>
            <p:cNvPr id="26629" name="Group 5"/>
            <p:cNvGrpSpPr>
              <a:grpSpLocks noChangeAspect="1"/>
            </p:cNvGrpSpPr>
            <p:nvPr/>
          </p:nvGrpSpPr>
          <p:grpSpPr bwMode="auto">
            <a:xfrm>
              <a:off x="3610" y="2760"/>
              <a:ext cx="4683" cy="1800"/>
              <a:chOff x="3237" y="2700"/>
              <a:chExt cx="4683" cy="1800"/>
            </a:xfrm>
          </p:grpSpPr>
          <p:grpSp>
            <p:nvGrpSpPr>
              <p:cNvPr id="26630" name="Group 6"/>
              <p:cNvGrpSpPr>
                <a:grpSpLocks noChangeAspect="1"/>
              </p:cNvGrpSpPr>
              <p:nvPr/>
            </p:nvGrpSpPr>
            <p:grpSpPr bwMode="auto">
              <a:xfrm>
                <a:off x="3237" y="2700"/>
                <a:ext cx="4683" cy="1080"/>
                <a:chOff x="3237" y="2700"/>
                <a:chExt cx="4683" cy="1080"/>
              </a:xfrm>
            </p:grpSpPr>
            <p:grpSp>
              <p:nvGrpSpPr>
                <p:cNvPr id="26631" name="Group 7"/>
                <p:cNvGrpSpPr>
                  <a:grpSpLocks noChangeAspect="1"/>
                </p:cNvGrpSpPr>
                <p:nvPr/>
              </p:nvGrpSpPr>
              <p:grpSpPr bwMode="auto">
                <a:xfrm>
                  <a:off x="3237" y="2700"/>
                  <a:ext cx="1443" cy="1080"/>
                  <a:chOff x="2877" y="2700"/>
                  <a:chExt cx="1443" cy="1080"/>
                </a:xfrm>
              </p:grpSpPr>
              <p:sp>
                <p:nvSpPr>
                  <p:cNvPr id="26632" name="Rectangle 8"/>
                  <p:cNvSpPr>
                    <a:spLocks noChangeAspect="1" noChangeArrowheads="1"/>
                  </p:cNvSpPr>
                  <p:nvPr/>
                </p:nvSpPr>
                <p:spPr bwMode="auto">
                  <a:xfrm>
                    <a:off x="4140" y="2700"/>
                    <a:ext cx="180" cy="1080"/>
                  </a:xfrm>
                  <a:prstGeom prst="rect">
                    <a:avLst/>
                  </a:prstGeom>
                  <a:solidFill>
                    <a:srgbClr val="FF0000"/>
                  </a:solidFill>
                  <a:ln w="9525">
                    <a:solidFill>
                      <a:srgbClr val="000000"/>
                    </a:solidFill>
                    <a:miter lim="800000"/>
                    <a:headEnd/>
                    <a:tailEnd/>
                  </a:ln>
                </p:spPr>
                <p:txBody>
                  <a:bodyPr/>
                  <a:lstStyle/>
                  <a:p>
                    <a:endParaRPr lang="en-US"/>
                  </a:p>
                </p:txBody>
              </p:sp>
              <p:sp>
                <p:nvSpPr>
                  <p:cNvPr id="26633" name="Line 9"/>
                  <p:cNvSpPr>
                    <a:spLocks noChangeAspect="1" noChangeShapeType="1"/>
                  </p:cNvSpPr>
                  <p:nvPr/>
                </p:nvSpPr>
                <p:spPr bwMode="auto">
                  <a:xfrm>
                    <a:off x="2877" y="2700"/>
                    <a:ext cx="1080" cy="0"/>
                  </a:xfrm>
                  <a:prstGeom prst="line">
                    <a:avLst/>
                  </a:prstGeom>
                  <a:noFill/>
                  <a:ln w="9525">
                    <a:solidFill>
                      <a:srgbClr val="000000"/>
                    </a:solidFill>
                    <a:round/>
                    <a:headEnd/>
                    <a:tailEnd type="triangle" w="sm" len="lg"/>
                  </a:ln>
                </p:spPr>
                <p:txBody>
                  <a:bodyPr/>
                  <a:lstStyle/>
                  <a:p>
                    <a:endParaRPr lang="en-US"/>
                  </a:p>
                </p:txBody>
              </p:sp>
              <p:sp>
                <p:nvSpPr>
                  <p:cNvPr id="26634" name="Line 10"/>
                  <p:cNvSpPr>
                    <a:spLocks noChangeAspect="1" noChangeShapeType="1"/>
                  </p:cNvSpPr>
                  <p:nvPr/>
                </p:nvSpPr>
                <p:spPr bwMode="auto">
                  <a:xfrm>
                    <a:off x="2877" y="2880"/>
                    <a:ext cx="1080" cy="0"/>
                  </a:xfrm>
                  <a:prstGeom prst="line">
                    <a:avLst/>
                  </a:prstGeom>
                  <a:noFill/>
                  <a:ln w="9525">
                    <a:solidFill>
                      <a:srgbClr val="000000"/>
                    </a:solidFill>
                    <a:round/>
                    <a:headEnd/>
                    <a:tailEnd type="triangle" w="sm" len="lg"/>
                  </a:ln>
                </p:spPr>
                <p:txBody>
                  <a:bodyPr/>
                  <a:lstStyle/>
                  <a:p>
                    <a:endParaRPr lang="en-US"/>
                  </a:p>
                </p:txBody>
              </p:sp>
              <p:sp>
                <p:nvSpPr>
                  <p:cNvPr id="26635" name="Line 11"/>
                  <p:cNvSpPr>
                    <a:spLocks noChangeAspect="1" noChangeShapeType="1"/>
                  </p:cNvSpPr>
                  <p:nvPr/>
                </p:nvSpPr>
                <p:spPr bwMode="auto">
                  <a:xfrm>
                    <a:off x="2877" y="3060"/>
                    <a:ext cx="1080" cy="0"/>
                  </a:xfrm>
                  <a:prstGeom prst="line">
                    <a:avLst/>
                  </a:prstGeom>
                  <a:noFill/>
                  <a:ln w="9525">
                    <a:solidFill>
                      <a:srgbClr val="000000"/>
                    </a:solidFill>
                    <a:round/>
                    <a:headEnd/>
                    <a:tailEnd type="triangle" w="sm" len="lg"/>
                  </a:ln>
                </p:spPr>
                <p:txBody>
                  <a:bodyPr/>
                  <a:lstStyle/>
                  <a:p>
                    <a:endParaRPr lang="en-US"/>
                  </a:p>
                </p:txBody>
              </p:sp>
              <p:sp>
                <p:nvSpPr>
                  <p:cNvPr id="26636" name="Line 12"/>
                  <p:cNvSpPr>
                    <a:spLocks noChangeAspect="1" noChangeShapeType="1"/>
                  </p:cNvSpPr>
                  <p:nvPr/>
                </p:nvSpPr>
                <p:spPr bwMode="auto">
                  <a:xfrm>
                    <a:off x="2877" y="3240"/>
                    <a:ext cx="1080" cy="0"/>
                  </a:xfrm>
                  <a:prstGeom prst="line">
                    <a:avLst/>
                  </a:prstGeom>
                  <a:noFill/>
                  <a:ln w="9525">
                    <a:solidFill>
                      <a:srgbClr val="000000"/>
                    </a:solidFill>
                    <a:round/>
                    <a:headEnd/>
                    <a:tailEnd type="triangle" w="sm" len="lg"/>
                  </a:ln>
                </p:spPr>
                <p:txBody>
                  <a:bodyPr/>
                  <a:lstStyle/>
                  <a:p>
                    <a:endParaRPr lang="en-US"/>
                  </a:p>
                </p:txBody>
              </p:sp>
              <p:sp>
                <p:nvSpPr>
                  <p:cNvPr id="26637" name="Line 13"/>
                  <p:cNvSpPr>
                    <a:spLocks noChangeAspect="1" noChangeShapeType="1"/>
                  </p:cNvSpPr>
                  <p:nvPr/>
                </p:nvSpPr>
                <p:spPr bwMode="auto">
                  <a:xfrm>
                    <a:off x="2877" y="3420"/>
                    <a:ext cx="1080" cy="0"/>
                  </a:xfrm>
                  <a:prstGeom prst="line">
                    <a:avLst/>
                  </a:prstGeom>
                  <a:noFill/>
                  <a:ln w="9525">
                    <a:solidFill>
                      <a:srgbClr val="000000"/>
                    </a:solidFill>
                    <a:round/>
                    <a:headEnd/>
                    <a:tailEnd type="triangle" w="sm" len="lg"/>
                  </a:ln>
                </p:spPr>
                <p:txBody>
                  <a:bodyPr/>
                  <a:lstStyle/>
                  <a:p>
                    <a:endParaRPr lang="en-US"/>
                  </a:p>
                </p:txBody>
              </p:sp>
              <p:sp>
                <p:nvSpPr>
                  <p:cNvPr id="26638" name="Line 14"/>
                  <p:cNvSpPr>
                    <a:spLocks noChangeAspect="1" noChangeShapeType="1"/>
                  </p:cNvSpPr>
                  <p:nvPr/>
                </p:nvSpPr>
                <p:spPr bwMode="auto">
                  <a:xfrm>
                    <a:off x="2877" y="3600"/>
                    <a:ext cx="1080" cy="0"/>
                  </a:xfrm>
                  <a:prstGeom prst="line">
                    <a:avLst/>
                  </a:prstGeom>
                  <a:noFill/>
                  <a:ln w="9525">
                    <a:solidFill>
                      <a:srgbClr val="000000"/>
                    </a:solidFill>
                    <a:round/>
                    <a:headEnd/>
                    <a:tailEnd type="triangle" w="sm" len="lg"/>
                  </a:ln>
                </p:spPr>
                <p:txBody>
                  <a:bodyPr/>
                  <a:lstStyle/>
                  <a:p>
                    <a:endParaRPr lang="en-US"/>
                  </a:p>
                </p:txBody>
              </p:sp>
              <p:sp>
                <p:nvSpPr>
                  <p:cNvPr id="26639" name="Line 15"/>
                  <p:cNvSpPr>
                    <a:spLocks noChangeAspect="1" noChangeShapeType="1"/>
                  </p:cNvSpPr>
                  <p:nvPr/>
                </p:nvSpPr>
                <p:spPr bwMode="auto">
                  <a:xfrm>
                    <a:off x="2877" y="3780"/>
                    <a:ext cx="1080" cy="0"/>
                  </a:xfrm>
                  <a:prstGeom prst="line">
                    <a:avLst/>
                  </a:prstGeom>
                  <a:noFill/>
                  <a:ln w="9525">
                    <a:solidFill>
                      <a:srgbClr val="000000"/>
                    </a:solidFill>
                    <a:round/>
                    <a:headEnd/>
                    <a:tailEnd type="triangle" w="sm" len="lg"/>
                  </a:ln>
                </p:spPr>
                <p:txBody>
                  <a:bodyPr/>
                  <a:lstStyle/>
                  <a:p>
                    <a:endParaRPr lang="en-US"/>
                  </a:p>
                </p:txBody>
              </p:sp>
            </p:grpSp>
            <p:grpSp>
              <p:nvGrpSpPr>
                <p:cNvPr id="26640" name="Group 16"/>
                <p:cNvGrpSpPr>
                  <a:grpSpLocks noChangeAspect="1"/>
                </p:cNvGrpSpPr>
                <p:nvPr/>
              </p:nvGrpSpPr>
              <p:grpSpPr bwMode="auto">
                <a:xfrm>
                  <a:off x="5760" y="2700"/>
                  <a:ext cx="2160" cy="1080"/>
                  <a:chOff x="5760" y="2700"/>
                  <a:chExt cx="2160" cy="1080"/>
                </a:xfrm>
              </p:grpSpPr>
              <p:sp>
                <p:nvSpPr>
                  <p:cNvPr id="26641" name="Rectangle 17"/>
                  <p:cNvSpPr>
                    <a:spLocks noChangeAspect="1" noChangeArrowheads="1"/>
                  </p:cNvSpPr>
                  <p:nvPr/>
                </p:nvSpPr>
                <p:spPr bwMode="auto">
                  <a:xfrm rot="2810344">
                    <a:off x="7290" y="2700"/>
                    <a:ext cx="180" cy="1080"/>
                  </a:xfrm>
                  <a:prstGeom prst="rect">
                    <a:avLst/>
                  </a:prstGeom>
                  <a:solidFill>
                    <a:srgbClr val="FF0000"/>
                  </a:solidFill>
                  <a:ln w="9525">
                    <a:solidFill>
                      <a:srgbClr val="000000"/>
                    </a:solidFill>
                    <a:miter lim="800000"/>
                    <a:headEnd/>
                    <a:tailEnd/>
                  </a:ln>
                </p:spPr>
                <p:txBody>
                  <a:bodyPr/>
                  <a:lstStyle/>
                  <a:p>
                    <a:endParaRPr lang="en-US"/>
                  </a:p>
                </p:txBody>
              </p:sp>
              <p:sp>
                <p:nvSpPr>
                  <p:cNvPr id="26642" name="Line 18"/>
                  <p:cNvSpPr>
                    <a:spLocks noChangeAspect="1" noChangeShapeType="1"/>
                  </p:cNvSpPr>
                  <p:nvPr/>
                </p:nvSpPr>
                <p:spPr bwMode="auto">
                  <a:xfrm>
                    <a:off x="5760" y="2700"/>
                    <a:ext cx="2160" cy="0"/>
                  </a:xfrm>
                  <a:prstGeom prst="line">
                    <a:avLst/>
                  </a:prstGeom>
                  <a:noFill/>
                  <a:ln w="9525">
                    <a:solidFill>
                      <a:srgbClr val="000000"/>
                    </a:solidFill>
                    <a:round/>
                    <a:headEnd/>
                    <a:tailEnd type="triangle" w="sm" len="lg"/>
                  </a:ln>
                </p:spPr>
                <p:txBody>
                  <a:bodyPr/>
                  <a:lstStyle/>
                  <a:p>
                    <a:endParaRPr lang="en-US"/>
                  </a:p>
                </p:txBody>
              </p:sp>
              <p:sp>
                <p:nvSpPr>
                  <p:cNvPr id="26643" name="Line 19"/>
                  <p:cNvSpPr>
                    <a:spLocks noChangeAspect="1" noChangeShapeType="1"/>
                  </p:cNvSpPr>
                  <p:nvPr/>
                </p:nvSpPr>
                <p:spPr bwMode="auto">
                  <a:xfrm>
                    <a:off x="5760" y="2880"/>
                    <a:ext cx="1800" cy="0"/>
                  </a:xfrm>
                  <a:prstGeom prst="line">
                    <a:avLst/>
                  </a:prstGeom>
                  <a:noFill/>
                  <a:ln w="9525">
                    <a:solidFill>
                      <a:srgbClr val="000000"/>
                    </a:solidFill>
                    <a:round/>
                    <a:headEnd/>
                    <a:tailEnd type="triangle" w="sm" len="lg"/>
                  </a:ln>
                </p:spPr>
                <p:txBody>
                  <a:bodyPr/>
                  <a:lstStyle/>
                  <a:p>
                    <a:endParaRPr lang="en-US"/>
                  </a:p>
                </p:txBody>
              </p:sp>
              <p:sp>
                <p:nvSpPr>
                  <p:cNvPr id="26644" name="Line 20"/>
                  <p:cNvSpPr>
                    <a:spLocks noChangeAspect="1" noChangeShapeType="1"/>
                  </p:cNvSpPr>
                  <p:nvPr/>
                </p:nvSpPr>
                <p:spPr bwMode="auto">
                  <a:xfrm>
                    <a:off x="5760" y="3060"/>
                    <a:ext cx="1620" cy="0"/>
                  </a:xfrm>
                  <a:prstGeom prst="line">
                    <a:avLst/>
                  </a:prstGeom>
                  <a:noFill/>
                  <a:ln w="9525">
                    <a:solidFill>
                      <a:srgbClr val="000000"/>
                    </a:solidFill>
                    <a:round/>
                    <a:headEnd/>
                    <a:tailEnd type="triangle" w="sm" len="lg"/>
                  </a:ln>
                </p:spPr>
                <p:txBody>
                  <a:bodyPr/>
                  <a:lstStyle/>
                  <a:p>
                    <a:endParaRPr lang="en-US"/>
                  </a:p>
                </p:txBody>
              </p:sp>
              <p:sp>
                <p:nvSpPr>
                  <p:cNvPr id="26645" name="Line 21"/>
                  <p:cNvSpPr>
                    <a:spLocks noChangeAspect="1" noChangeShapeType="1"/>
                  </p:cNvSpPr>
                  <p:nvPr/>
                </p:nvSpPr>
                <p:spPr bwMode="auto">
                  <a:xfrm>
                    <a:off x="5760" y="3240"/>
                    <a:ext cx="1440" cy="0"/>
                  </a:xfrm>
                  <a:prstGeom prst="line">
                    <a:avLst/>
                  </a:prstGeom>
                  <a:noFill/>
                  <a:ln w="9525">
                    <a:solidFill>
                      <a:srgbClr val="000000"/>
                    </a:solidFill>
                    <a:round/>
                    <a:headEnd/>
                    <a:tailEnd type="triangle" w="sm" len="lg"/>
                  </a:ln>
                </p:spPr>
                <p:txBody>
                  <a:bodyPr/>
                  <a:lstStyle/>
                  <a:p>
                    <a:endParaRPr lang="en-US"/>
                  </a:p>
                </p:txBody>
              </p:sp>
              <p:sp>
                <p:nvSpPr>
                  <p:cNvPr id="26646" name="Line 22"/>
                  <p:cNvSpPr>
                    <a:spLocks noChangeAspect="1" noChangeShapeType="1"/>
                  </p:cNvSpPr>
                  <p:nvPr/>
                </p:nvSpPr>
                <p:spPr bwMode="auto">
                  <a:xfrm>
                    <a:off x="5760" y="3420"/>
                    <a:ext cx="1260" cy="0"/>
                  </a:xfrm>
                  <a:prstGeom prst="line">
                    <a:avLst/>
                  </a:prstGeom>
                  <a:noFill/>
                  <a:ln w="9525">
                    <a:solidFill>
                      <a:srgbClr val="000000"/>
                    </a:solidFill>
                    <a:round/>
                    <a:headEnd/>
                    <a:tailEnd type="triangle" w="sm" len="lg"/>
                  </a:ln>
                </p:spPr>
                <p:txBody>
                  <a:bodyPr/>
                  <a:lstStyle/>
                  <a:p>
                    <a:endParaRPr lang="en-US"/>
                  </a:p>
                </p:txBody>
              </p:sp>
              <p:sp>
                <p:nvSpPr>
                  <p:cNvPr id="26647" name="Line 23"/>
                  <p:cNvSpPr>
                    <a:spLocks noChangeAspect="1" noChangeShapeType="1"/>
                  </p:cNvSpPr>
                  <p:nvPr/>
                </p:nvSpPr>
                <p:spPr bwMode="auto">
                  <a:xfrm>
                    <a:off x="5760" y="3600"/>
                    <a:ext cx="1080" cy="0"/>
                  </a:xfrm>
                  <a:prstGeom prst="line">
                    <a:avLst/>
                  </a:prstGeom>
                  <a:noFill/>
                  <a:ln w="9525">
                    <a:solidFill>
                      <a:srgbClr val="000000"/>
                    </a:solidFill>
                    <a:round/>
                    <a:headEnd/>
                    <a:tailEnd type="triangle" w="sm" len="lg"/>
                  </a:ln>
                </p:spPr>
                <p:txBody>
                  <a:bodyPr/>
                  <a:lstStyle/>
                  <a:p>
                    <a:endParaRPr lang="en-US"/>
                  </a:p>
                </p:txBody>
              </p:sp>
              <p:sp>
                <p:nvSpPr>
                  <p:cNvPr id="26648" name="Line 24"/>
                  <p:cNvSpPr>
                    <a:spLocks noChangeAspect="1" noChangeShapeType="1"/>
                  </p:cNvSpPr>
                  <p:nvPr/>
                </p:nvSpPr>
                <p:spPr bwMode="auto">
                  <a:xfrm>
                    <a:off x="5760" y="3780"/>
                    <a:ext cx="2160" cy="0"/>
                  </a:xfrm>
                  <a:prstGeom prst="line">
                    <a:avLst/>
                  </a:prstGeom>
                  <a:noFill/>
                  <a:ln w="9525">
                    <a:solidFill>
                      <a:srgbClr val="000000"/>
                    </a:solidFill>
                    <a:round/>
                    <a:headEnd/>
                    <a:tailEnd type="triangle" w="sm" len="lg"/>
                  </a:ln>
                </p:spPr>
                <p:txBody>
                  <a:bodyPr/>
                  <a:lstStyle/>
                  <a:p>
                    <a:endParaRPr lang="en-US"/>
                  </a:p>
                </p:txBody>
              </p:sp>
            </p:grpSp>
          </p:grpSp>
          <p:sp>
            <p:nvSpPr>
              <p:cNvPr id="26649" name="Text Box 25"/>
              <p:cNvSpPr txBox="1">
                <a:spLocks noChangeAspect="1" noChangeArrowheads="1"/>
              </p:cNvSpPr>
              <p:nvPr/>
            </p:nvSpPr>
            <p:spPr bwMode="auto">
              <a:xfrm>
                <a:off x="3600" y="3960"/>
                <a:ext cx="720" cy="540"/>
              </a:xfrm>
              <a:prstGeom prst="rect">
                <a:avLst/>
              </a:prstGeom>
              <a:noFill/>
              <a:ln w="9525">
                <a:noFill/>
                <a:miter lim="800000"/>
                <a:headEnd/>
                <a:tailEnd/>
              </a:ln>
            </p:spPr>
            <p:txBody>
              <a:bodyPr/>
              <a:lstStyle/>
              <a:p>
                <a:pPr eaLnBrk="0" hangingPunct="0"/>
                <a:r>
                  <a:rPr lang="en-US" sz="1200"/>
                  <a:t>(a)</a:t>
                </a:r>
              </a:p>
            </p:txBody>
          </p:sp>
          <p:sp>
            <p:nvSpPr>
              <p:cNvPr id="26650" name="Text Box 26"/>
              <p:cNvSpPr txBox="1">
                <a:spLocks noChangeAspect="1" noChangeArrowheads="1"/>
              </p:cNvSpPr>
              <p:nvPr/>
            </p:nvSpPr>
            <p:spPr bwMode="auto">
              <a:xfrm>
                <a:off x="6300" y="3960"/>
                <a:ext cx="720" cy="540"/>
              </a:xfrm>
              <a:prstGeom prst="rect">
                <a:avLst/>
              </a:prstGeom>
              <a:noFill/>
              <a:ln w="9525">
                <a:noFill/>
                <a:miter lim="800000"/>
                <a:headEnd/>
                <a:tailEnd/>
              </a:ln>
            </p:spPr>
            <p:txBody>
              <a:bodyPr/>
              <a:lstStyle/>
              <a:p>
                <a:pPr eaLnBrk="0" hangingPunct="0"/>
                <a:r>
                  <a:rPr lang="en-US" sz="1200"/>
                  <a:t>(b)</a:t>
                </a:r>
              </a:p>
            </p:txBody>
          </p:sp>
        </p:grpSp>
        <p:sp>
          <p:nvSpPr>
            <p:cNvPr id="26651" name="Text Box 27"/>
            <p:cNvSpPr txBox="1">
              <a:spLocks noChangeAspect="1" noChangeArrowheads="1"/>
            </p:cNvSpPr>
            <p:nvPr/>
          </p:nvSpPr>
          <p:spPr bwMode="auto">
            <a:xfrm>
              <a:off x="2803" y="4284"/>
              <a:ext cx="6300" cy="981"/>
            </a:xfrm>
            <a:prstGeom prst="rect">
              <a:avLst/>
            </a:prstGeom>
            <a:noFill/>
            <a:ln w="9525">
              <a:noFill/>
              <a:miter lim="800000"/>
              <a:headEnd/>
              <a:tailEnd/>
            </a:ln>
          </p:spPr>
          <p:txBody>
            <a:bodyPr/>
            <a:lstStyle/>
            <a:p>
              <a:pPr algn="ctr" eaLnBrk="0" hangingPunct="0"/>
              <a:r>
                <a:rPr lang="en-US" b="1" dirty="0"/>
                <a:t>Fig. </a:t>
              </a:r>
              <a:r>
                <a:rPr lang="en-US" b="1" dirty="0" smtClean="0"/>
                <a:t>8 </a:t>
              </a:r>
              <a:r>
                <a:rPr lang="en-US" dirty="0" smtClean="0"/>
                <a:t>A </a:t>
              </a:r>
              <a:r>
                <a:rPr lang="en-US" dirty="0"/>
                <a:t>surface perpendicular to the direction of the incident light (a) is more illuminated than an equal-sized surface at an oblique angle (b) to the incoming light direction.</a:t>
              </a: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85800" y="76200"/>
            <a:ext cx="7772400" cy="1143000"/>
          </a:xfrm>
        </p:spPr>
        <p:txBody>
          <a:bodyPr/>
          <a:lstStyle/>
          <a:p>
            <a:r>
              <a:rPr lang="en-US"/>
              <a:t>Diffuse Reflection</a:t>
            </a:r>
          </a:p>
        </p:txBody>
      </p:sp>
      <p:sp>
        <p:nvSpPr>
          <p:cNvPr id="27651" name="Rectangle 3"/>
          <p:cNvSpPr>
            <a:spLocks noGrp="1" noChangeArrowheads="1"/>
          </p:cNvSpPr>
          <p:nvPr>
            <p:ph type="body" idx="1"/>
          </p:nvPr>
        </p:nvSpPr>
        <p:spPr>
          <a:xfrm>
            <a:off x="685800" y="1066800"/>
            <a:ext cx="7772400" cy="5029200"/>
          </a:xfrm>
        </p:spPr>
        <p:txBody>
          <a:bodyPr/>
          <a:lstStyle/>
          <a:p>
            <a:pPr>
              <a:lnSpc>
                <a:spcPct val="90000"/>
              </a:lnSpc>
            </a:pPr>
            <a:r>
              <a:rPr lang="en-US" dirty="0"/>
              <a:t>As the angle between the surface normal and the incoming light direction increases, </a:t>
            </a:r>
            <a:r>
              <a:rPr lang="en-US" dirty="0" smtClean="0"/>
              <a:t>less </a:t>
            </a:r>
            <a:r>
              <a:rPr lang="en-US" dirty="0"/>
              <a:t>of the incident light falls on the surface.</a:t>
            </a:r>
          </a:p>
          <a:p>
            <a:pPr>
              <a:lnSpc>
                <a:spcPct val="90000"/>
              </a:lnSpc>
            </a:pPr>
            <a:r>
              <a:rPr lang="en-US" dirty="0"/>
              <a:t>We denote the </a:t>
            </a:r>
            <a:r>
              <a:rPr lang="en-US" b="1" i="1" dirty="0"/>
              <a:t>angle of incidence</a:t>
            </a:r>
            <a:r>
              <a:rPr lang="en-US" dirty="0"/>
              <a:t> between the incoming light direction and the surface normal as </a:t>
            </a:r>
            <a:r>
              <a:rPr lang="en-US" i="1" dirty="0">
                <a:sym typeface="Symbol" pitchFamily="26" charset="2"/>
              </a:rPr>
              <a:t></a:t>
            </a:r>
            <a:r>
              <a:rPr lang="en-US" dirty="0"/>
              <a:t>. Thus, the amount of illumination depends on </a:t>
            </a:r>
            <a:r>
              <a:rPr lang="en-US" dirty="0" err="1"/>
              <a:t>cos</a:t>
            </a:r>
            <a:r>
              <a:rPr lang="en-US" i="1" dirty="0">
                <a:sym typeface="Symbol" pitchFamily="26" charset="2"/>
              </a:rPr>
              <a:t></a:t>
            </a:r>
            <a:r>
              <a:rPr lang="en-US" dirty="0"/>
              <a:t>. If the incoming light from the source is perpendicular to the surface at a particular point, that point is fully illuminated.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5800" y="76200"/>
            <a:ext cx="7772400" cy="1143000"/>
          </a:xfrm>
        </p:spPr>
        <p:txBody>
          <a:bodyPr/>
          <a:lstStyle/>
          <a:p>
            <a:r>
              <a:rPr lang="en-US"/>
              <a:t>Diffuse Reflection</a:t>
            </a:r>
          </a:p>
        </p:txBody>
      </p:sp>
      <p:sp>
        <p:nvSpPr>
          <p:cNvPr id="28675" name="Rectangle 3"/>
          <p:cNvSpPr>
            <a:spLocks noGrp="1" noChangeArrowheads="1"/>
          </p:cNvSpPr>
          <p:nvPr>
            <p:ph type="body" idx="1"/>
          </p:nvPr>
        </p:nvSpPr>
        <p:spPr>
          <a:xfrm>
            <a:off x="685800" y="1066800"/>
            <a:ext cx="7772400" cy="5029200"/>
          </a:xfrm>
        </p:spPr>
        <p:txBody>
          <a:bodyPr/>
          <a:lstStyle/>
          <a:p>
            <a:pPr>
              <a:lnSpc>
                <a:spcPct val="90000"/>
              </a:lnSpc>
              <a:buFontTx/>
              <a:buNone/>
            </a:pPr>
            <a:r>
              <a:rPr lang="en-US" sz="2800" dirty="0"/>
              <a:t>If </a:t>
            </a:r>
            <a:r>
              <a:rPr lang="en-US" sz="2800" i="1" dirty="0"/>
              <a:t>I</a:t>
            </a:r>
            <a:r>
              <a:rPr lang="en-US" sz="2800" i="1" baseline="-30000" dirty="0"/>
              <a:t>l</a:t>
            </a:r>
            <a:r>
              <a:rPr lang="en-US" sz="2800" i="1" dirty="0"/>
              <a:t> </a:t>
            </a:r>
            <a:r>
              <a:rPr lang="en-US" sz="2800" dirty="0"/>
              <a:t>is the intensity of the point </a:t>
            </a:r>
          </a:p>
          <a:p>
            <a:pPr>
              <a:lnSpc>
                <a:spcPct val="90000"/>
              </a:lnSpc>
              <a:buFontTx/>
              <a:buNone/>
            </a:pPr>
            <a:r>
              <a:rPr lang="en-US" sz="2800" dirty="0"/>
              <a:t>Light source, then the diffuse </a:t>
            </a:r>
          </a:p>
          <a:p>
            <a:pPr>
              <a:lnSpc>
                <a:spcPct val="90000"/>
              </a:lnSpc>
              <a:buFontTx/>
              <a:buNone/>
            </a:pPr>
            <a:r>
              <a:rPr lang="en-US" sz="2800" dirty="0"/>
              <a:t>reflection equation for a point </a:t>
            </a:r>
          </a:p>
          <a:p>
            <a:pPr>
              <a:lnSpc>
                <a:spcPct val="90000"/>
              </a:lnSpc>
              <a:buFontTx/>
              <a:buNone/>
            </a:pPr>
            <a:r>
              <a:rPr lang="en-US" sz="2800" dirty="0"/>
              <a:t>on the surface can be written as 	</a:t>
            </a:r>
          </a:p>
          <a:p>
            <a:pPr>
              <a:lnSpc>
                <a:spcPct val="90000"/>
              </a:lnSpc>
              <a:buFontTx/>
              <a:buNone/>
            </a:pPr>
            <a:r>
              <a:rPr lang="en-US" sz="2800" i="1" dirty="0"/>
              <a:t>	</a:t>
            </a:r>
            <a:r>
              <a:rPr lang="en-US" sz="2800" i="1" dirty="0" err="1"/>
              <a:t>I</a:t>
            </a:r>
            <a:r>
              <a:rPr lang="en-US" sz="2800" i="1" baseline="-30000" dirty="0" err="1"/>
              <a:t>l,diff</a:t>
            </a:r>
            <a:r>
              <a:rPr lang="en-US" sz="2800" dirty="0"/>
              <a:t> = </a:t>
            </a:r>
            <a:r>
              <a:rPr lang="en-US" sz="2800" i="1" dirty="0" err="1"/>
              <a:t>k</a:t>
            </a:r>
            <a:r>
              <a:rPr lang="en-US" sz="2800" i="1" baseline="-30000" dirty="0" err="1"/>
              <a:t>d</a:t>
            </a:r>
            <a:r>
              <a:rPr lang="en-US" sz="2800" i="1" dirty="0" err="1"/>
              <a:t>I</a:t>
            </a:r>
            <a:r>
              <a:rPr lang="en-US" sz="2800" i="1" baseline="-30000" dirty="0" err="1"/>
              <a:t>l</a:t>
            </a:r>
            <a:r>
              <a:rPr lang="en-US" sz="2800" dirty="0" err="1"/>
              <a:t>cos</a:t>
            </a:r>
            <a:r>
              <a:rPr lang="en-US" sz="2800" i="1" dirty="0">
                <a:sym typeface="Symbol" pitchFamily="26" charset="2"/>
              </a:rPr>
              <a:t></a:t>
            </a:r>
            <a:endParaRPr lang="en-US" sz="2800" dirty="0"/>
          </a:p>
          <a:p>
            <a:pPr>
              <a:lnSpc>
                <a:spcPct val="90000"/>
              </a:lnSpc>
              <a:buFontTx/>
              <a:buNone/>
            </a:pPr>
            <a:r>
              <a:rPr lang="en-US" sz="2800" dirty="0"/>
              <a:t>or</a:t>
            </a:r>
          </a:p>
          <a:p>
            <a:pPr>
              <a:lnSpc>
                <a:spcPct val="90000"/>
              </a:lnSpc>
              <a:buFontTx/>
              <a:buNone/>
            </a:pPr>
            <a:r>
              <a:rPr lang="en-US" sz="2800" i="1" dirty="0"/>
              <a:t>	</a:t>
            </a:r>
            <a:r>
              <a:rPr lang="en-US" sz="2800" i="1" dirty="0" err="1"/>
              <a:t>I</a:t>
            </a:r>
            <a:r>
              <a:rPr lang="en-US" sz="2800" i="1" baseline="-30000" dirty="0" err="1"/>
              <a:t>l,diff</a:t>
            </a:r>
            <a:r>
              <a:rPr lang="en-US" sz="2800" dirty="0"/>
              <a:t> = </a:t>
            </a:r>
            <a:r>
              <a:rPr lang="en-US" sz="2800" i="1" dirty="0" err="1"/>
              <a:t>k</a:t>
            </a:r>
            <a:r>
              <a:rPr lang="en-US" sz="2800" i="1" baseline="-30000" dirty="0" err="1"/>
              <a:t>d</a:t>
            </a:r>
            <a:r>
              <a:rPr lang="en-US" sz="2800" i="1" dirty="0" err="1"/>
              <a:t>I</a:t>
            </a:r>
            <a:r>
              <a:rPr lang="en-US" sz="2800" i="1" baseline="-30000" dirty="0" err="1"/>
              <a:t>l</a:t>
            </a:r>
            <a:r>
              <a:rPr lang="en-US" sz="2800" dirty="0"/>
              <a:t>(N</a:t>
            </a:r>
            <a:r>
              <a:rPr lang="en-US" sz="2800" baseline="30000" dirty="0"/>
              <a:t>.</a:t>
            </a:r>
            <a:r>
              <a:rPr lang="en-US" sz="2800" dirty="0"/>
              <a:t>L)</a:t>
            </a:r>
          </a:p>
          <a:p>
            <a:pPr>
              <a:lnSpc>
                <a:spcPct val="90000"/>
              </a:lnSpc>
              <a:buFontTx/>
              <a:buNone/>
            </a:pPr>
            <a:r>
              <a:rPr lang="en-US" sz="2800" dirty="0"/>
              <a:t>where </a:t>
            </a:r>
          </a:p>
          <a:p>
            <a:pPr>
              <a:lnSpc>
                <a:spcPct val="90000"/>
              </a:lnSpc>
              <a:buFontTx/>
              <a:buNone/>
            </a:pPr>
            <a:r>
              <a:rPr lang="en-US" sz="2800" b="1" dirty="0"/>
              <a:t>N</a:t>
            </a:r>
            <a:r>
              <a:rPr lang="en-US" sz="2800" dirty="0"/>
              <a:t> is the unit normal vector to a surface and </a:t>
            </a:r>
            <a:r>
              <a:rPr lang="en-US" sz="2800" b="1" dirty="0"/>
              <a:t>L </a:t>
            </a:r>
            <a:r>
              <a:rPr lang="en-US" sz="2800" dirty="0"/>
              <a:t>is the</a:t>
            </a:r>
          </a:p>
          <a:p>
            <a:pPr>
              <a:lnSpc>
                <a:spcPct val="90000"/>
              </a:lnSpc>
              <a:buFontTx/>
              <a:buNone/>
            </a:pPr>
            <a:r>
              <a:rPr lang="en-US" sz="2800" dirty="0"/>
              <a:t>unit direction vector to the point light source from a</a:t>
            </a:r>
          </a:p>
          <a:p>
            <a:pPr>
              <a:lnSpc>
                <a:spcPct val="90000"/>
              </a:lnSpc>
              <a:buFontTx/>
              <a:buNone/>
            </a:pPr>
            <a:r>
              <a:rPr lang="en-US" sz="2800" dirty="0"/>
              <a:t>position on the surface</a:t>
            </a:r>
            <a:r>
              <a:rPr lang="en-US" sz="2800" dirty="0" smtClean="0"/>
              <a:t>.</a:t>
            </a:r>
            <a:endParaRPr lang="en-US" sz="2800" dirty="0"/>
          </a:p>
        </p:txBody>
      </p:sp>
      <p:grpSp>
        <p:nvGrpSpPr>
          <p:cNvPr id="28688" name="Group 16"/>
          <p:cNvGrpSpPr>
            <a:grpSpLocks/>
          </p:cNvGrpSpPr>
          <p:nvPr/>
        </p:nvGrpSpPr>
        <p:grpSpPr bwMode="auto">
          <a:xfrm>
            <a:off x="5183188" y="1220788"/>
            <a:ext cx="4113212" cy="4341812"/>
            <a:chOff x="3408" y="768"/>
            <a:chExt cx="2591" cy="2735"/>
          </a:xfrm>
        </p:grpSpPr>
        <p:sp>
          <p:nvSpPr>
            <p:cNvPr id="28677" name="Line 5"/>
            <p:cNvSpPr>
              <a:spLocks noChangeAspect="1" noChangeShapeType="1"/>
            </p:cNvSpPr>
            <p:nvPr/>
          </p:nvSpPr>
          <p:spPr bwMode="auto">
            <a:xfrm flipV="1">
              <a:off x="4847" y="912"/>
              <a:ext cx="0" cy="1152"/>
            </a:xfrm>
            <a:prstGeom prst="line">
              <a:avLst/>
            </a:prstGeom>
            <a:noFill/>
            <a:ln w="9525">
              <a:solidFill>
                <a:srgbClr val="000000"/>
              </a:solidFill>
              <a:round/>
              <a:headEnd/>
              <a:tailEnd type="triangle" w="med" len="med"/>
            </a:ln>
          </p:spPr>
          <p:txBody>
            <a:bodyPr/>
            <a:lstStyle/>
            <a:p>
              <a:endParaRPr lang="en-US"/>
            </a:p>
          </p:txBody>
        </p:sp>
        <p:sp>
          <p:nvSpPr>
            <p:cNvPr id="28678" name="Line 6"/>
            <p:cNvSpPr>
              <a:spLocks noChangeAspect="1" noChangeShapeType="1"/>
            </p:cNvSpPr>
            <p:nvPr/>
          </p:nvSpPr>
          <p:spPr bwMode="auto">
            <a:xfrm flipH="1" flipV="1">
              <a:off x="4272" y="1200"/>
              <a:ext cx="863" cy="864"/>
            </a:xfrm>
            <a:prstGeom prst="line">
              <a:avLst/>
            </a:prstGeom>
            <a:noFill/>
            <a:ln w="9525">
              <a:solidFill>
                <a:srgbClr val="000000"/>
              </a:solidFill>
              <a:round/>
              <a:headEnd/>
              <a:tailEnd type="triangle" w="med" len="med"/>
            </a:ln>
          </p:spPr>
          <p:txBody>
            <a:bodyPr/>
            <a:lstStyle/>
            <a:p>
              <a:endParaRPr lang="en-US"/>
            </a:p>
          </p:txBody>
        </p:sp>
        <p:sp>
          <p:nvSpPr>
            <p:cNvPr id="28679" name="Oval 7"/>
            <p:cNvSpPr>
              <a:spLocks noChangeAspect="1" noChangeArrowheads="1"/>
            </p:cNvSpPr>
            <p:nvPr/>
          </p:nvSpPr>
          <p:spPr bwMode="auto">
            <a:xfrm>
              <a:off x="4128" y="1776"/>
              <a:ext cx="1439" cy="575"/>
            </a:xfrm>
            <a:prstGeom prst="ellipse">
              <a:avLst/>
            </a:prstGeom>
            <a:solidFill>
              <a:srgbClr val="C0C0C0"/>
            </a:solidFill>
            <a:ln w="9525">
              <a:solidFill>
                <a:srgbClr val="000000"/>
              </a:solidFill>
              <a:round/>
              <a:headEnd/>
              <a:tailEnd/>
            </a:ln>
          </p:spPr>
          <p:txBody>
            <a:bodyPr/>
            <a:lstStyle/>
            <a:p>
              <a:endParaRPr lang="en-US"/>
            </a:p>
          </p:txBody>
        </p:sp>
        <p:sp>
          <p:nvSpPr>
            <p:cNvPr id="28680" name="Rectangle 8"/>
            <p:cNvSpPr>
              <a:spLocks noChangeAspect="1" noChangeArrowheads="1"/>
            </p:cNvSpPr>
            <p:nvPr/>
          </p:nvSpPr>
          <p:spPr bwMode="auto">
            <a:xfrm>
              <a:off x="3984" y="2064"/>
              <a:ext cx="1727" cy="431"/>
            </a:xfrm>
            <a:prstGeom prst="rect">
              <a:avLst/>
            </a:prstGeom>
            <a:solidFill>
              <a:srgbClr val="FFFFFF"/>
            </a:solidFill>
            <a:ln w="9525">
              <a:noFill/>
              <a:miter lim="800000"/>
              <a:headEnd/>
              <a:tailEnd/>
            </a:ln>
          </p:spPr>
          <p:txBody>
            <a:bodyPr/>
            <a:lstStyle/>
            <a:p>
              <a:endParaRPr lang="en-US"/>
            </a:p>
          </p:txBody>
        </p:sp>
        <p:sp>
          <p:nvSpPr>
            <p:cNvPr id="28681" name="Text Box 9"/>
            <p:cNvSpPr txBox="1">
              <a:spLocks noChangeAspect="1" noChangeArrowheads="1"/>
            </p:cNvSpPr>
            <p:nvPr/>
          </p:nvSpPr>
          <p:spPr bwMode="auto">
            <a:xfrm>
              <a:off x="3408" y="2044"/>
              <a:ext cx="2591" cy="1459"/>
            </a:xfrm>
            <a:prstGeom prst="rect">
              <a:avLst/>
            </a:prstGeom>
            <a:noFill/>
            <a:ln w="9525">
              <a:noFill/>
              <a:miter lim="800000"/>
              <a:headEnd/>
              <a:tailEnd/>
            </a:ln>
          </p:spPr>
          <p:txBody>
            <a:bodyPr/>
            <a:lstStyle/>
            <a:p>
              <a:pPr algn="ctr" eaLnBrk="0" hangingPunct="0"/>
              <a:r>
                <a:rPr lang="en-US" sz="1800" b="1" dirty="0"/>
                <a:t>Fig. 9</a:t>
              </a:r>
            </a:p>
            <a:p>
              <a:pPr algn="ctr" eaLnBrk="0" hangingPunct="0"/>
              <a:r>
                <a:rPr lang="en-US" sz="1800" dirty="0"/>
                <a:t>Angle of incidence</a:t>
              </a:r>
              <a:r>
                <a:rPr lang="en-US" sz="1800" i="1" dirty="0">
                  <a:sym typeface="Symbol" pitchFamily="26" charset="2"/>
                </a:rPr>
                <a:t> </a:t>
              </a:r>
              <a:r>
                <a:rPr lang="en-US" sz="1800" dirty="0"/>
                <a:t> between the unit light-source </a:t>
              </a:r>
              <a:r>
                <a:rPr lang="en-US" sz="1800" dirty="0" smtClean="0"/>
                <a:t>direction </a:t>
              </a:r>
              <a:r>
                <a:rPr lang="en-US" sz="1800" dirty="0"/>
                <a:t>vector </a:t>
              </a:r>
              <a:r>
                <a:rPr lang="en-US" sz="1800" b="1" dirty="0"/>
                <a:t>L</a:t>
              </a:r>
              <a:r>
                <a:rPr lang="en-US" sz="1800" dirty="0"/>
                <a:t> and the unit surface normal </a:t>
              </a:r>
              <a:r>
                <a:rPr lang="en-US" sz="1800" b="1" dirty="0"/>
                <a:t>N</a:t>
              </a:r>
              <a:r>
                <a:rPr lang="en-US" sz="1800" dirty="0"/>
                <a:t>.</a:t>
              </a:r>
            </a:p>
          </p:txBody>
        </p:sp>
        <p:sp>
          <p:nvSpPr>
            <p:cNvPr id="28682" name="Text Box 10"/>
            <p:cNvSpPr txBox="1">
              <a:spLocks noChangeAspect="1" noChangeArrowheads="1"/>
            </p:cNvSpPr>
            <p:nvPr/>
          </p:nvSpPr>
          <p:spPr bwMode="auto">
            <a:xfrm>
              <a:off x="4847" y="768"/>
              <a:ext cx="432" cy="288"/>
            </a:xfrm>
            <a:prstGeom prst="rect">
              <a:avLst/>
            </a:prstGeom>
            <a:noFill/>
            <a:ln w="9525">
              <a:noFill/>
              <a:miter lim="800000"/>
              <a:headEnd/>
              <a:tailEnd/>
            </a:ln>
          </p:spPr>
          <p:txBody>
            <a:bodyPr/>
            <a:lstStyle/>
            <a:p>
              <a:pPr eaLnBrk="0" hangingPunct="0"/>
              <a:r>
                <a:rPr lang="en-US" sz="1200" b="1"/>
                <a:t>N</a:t>
              </a:r>
            </a:p>
          </p:txBody>
        </p:sp>
        <p:sp>
          <p:nvSpPr>
            <p:cNvPr id="28683" name="Text Box 11"/>
            <p:cNvSpPr txBox="1">
              <a:spLocks noChangeAspect="1" noChangeArrowheads="1"/>
            </p:cNvSpPr>
            <p:nvPr/>
          </p:nvSpPr>
          <p:spPr bwMode="auto">
            <a:xfrm>
              <a:off x="3984" y="1200"/>
              <a:ext cx="432" cy="288"/>
            </a:xfrm>
            <a:prstGeom prst="rect">
              <a:avLst/>
            </a:prstGeom>
            <a:noFill/>
            <a:ln w="9525">
              <a:noFill/>
              <a:miter lim="800000"/>
              <a:headEnd/>
              <a:tailEnd/>
            </a:ln>
          </p:spPr>
          <p:txBody>
            <a:bodyPr/>
            <a:lstStyle/>
            <a:p>
              <a:pPr eaLnBrk="0" hangingPunct="0"/>
              <a:r>
                <a:rPr lang="en-US" sz="1200" b="1"/>
                <a:t>L</a:t>
              </a:r>
            </a:p>
          </p:txBody>
        </p:sp>
        <p:sp>
          <p:nvSpPr>
            <p:cNvPr id="28684" name="Text Box 12"/>
            <p:cNvSpPr txBox="1">
              <a:spLocks noChangeAspect="1" noChangeArrowheads="1"/>
            </p:cNvSpPr>
            <p:nvPr/>
          </p:nvSpPr>
          <p:spPr bwMode="auto">
            <a:xfrm>
              <a:off x="3840" y="1008"/>
              <a:ext cx="1008" cy="288"/>
            </a:xfrm>
            <a:prstGeom prst="rect">
              <a:avLst/>
            </a:prstGeom>
            <a:noFill/>
            <a:ln w="9525">
              <a:noFill/>
              <a:miter lim="800000"/>
              <a:headEnd/>
              <a:tailEnd/>
            </a:ln>
          </p:spPr>
          <p:txBody>
            <a:bodyPr/>
            <a:lstStyle/>
            <a:p>
              <a:pPr eaLnBrk="0" hangingPunct="0"/>
              <a:r>
                <a:rPr lang="en-US" sz="1600" dirty="0"/>
                <a:t>To Light Source</a:t>
              </a:r>
            </a:p>
          </p:txBody>
        </p:sp>
        <p:sp>
          <p:nvSpPr>
            <p:cNvPr id="28685" name="Text Box 13"/>
            <p:cNvSpPr txBox="1">
              <a:spLocks noChangeAspect="1" noChangeArrowheads="1"/>
            </p:cNvSpPr>
            <p:nvPr/>
          </p:nvSpPr>
          <p:spPr bwMode="auto">
            <a:xfrm>
              <a:off x="4560" y="1344"/>
              <a:ext cx="431" cy="432"/>
            </a:xfrm>
            <a:prstGeom prst="rect">
              <a:avLst/>
            </a:prstGeom>
            <a:noFill/>
            <a:ln w="9525">
              <a:noFill/>
              <a:miter lim="800000"/>
              <a:headEnd/>
              <a:tailEnd/>
            </a:ln>
          </p:spPr>
          <p:txBody>
            <a:bodyPr/>
            <a:lstStyle/>
            <a:p>
              <a:pPr eaLnBrk="0" hangingPunct="0"/>
              <a:r>
                <a:rPr lang="en-US" sz="1200" i="1">
                  <a:sym typeface="Symbol" pitchFamily="26" charset="2"/>
                </a:rPr>
                <a:t></a:t>
              </a:r>
              <a:endParaRPr lang="en-US" sz="1200"/>
            </a:p>
          </p:txBody>
        </p:sp>
        <p:sp>
          <p:nvSpPr>
            <p:cNvPr id="28686" name="Freeform 14"/>
            <p:cNvSpPr>
              <a:spLocks noChangeAspect="1"/>
            </p:cNvSpPr>
            <p:nvPr/>
          </p:nvSpPr>
          <p:spPr bwMode="auto">
            <a:xfrm>
              <a:off x="4727" y="1593"/>
              <a:ext cx="108" cy="57"/>
            </a:xfrm>
            <a:custGeom>
              <a:avLst/>
              <a:gdLst/>
              <a:ahLst/>
              <a:cxnLst>
                <a:cxn ang="0">
                  <a:pos x="0" y="71"/>
                </a:cxn>
                <a:cxn ang="0">
                  <a:pos x="135" y="3"/>
                </a:cxn>
              </a:cxnLst>
              <a:rect l="0" t="0" r="r" b="b"/>
              <a:pathLst>
                <a:path w="135" h="71">
                  <a:moveTo>
                    <a:pt x="0" y="71"/>
                  </a:moveTo>
                  <a:cubicBezTo>
                    <a:pt x="19" y="0"/>
                    <a:pt x="74" y="3"/>
                    <a:pt x="135" y="3"/>
                  </a:cubicBezTo>
                </a:path>
              </a:pathLst>
            </a:custGeom>
            <a:noFill/>
            <a:ln w="9525">
              <a:solidFill>
                <a:srgbClr val="000000"/>
              </a:solidFill>
              <a:round/>
              <a:headEnd/>
              <a:tailEnd/>
            </a:ln>
          </p:spPr>
          <p:txBody>
            <a:bodyPr/>
            <a:lstStyle/>
            <a:p>
              <a:endParaRPr lang="en-US"/>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85800" y="457200"/>
            <a:ext cx="7772400" cy="1143000"/>
          </a:xfrm>
        </p:spPr>
        <p:txBody>
          <a:bodyPr/>
          <a:lstStyle/>
          <a:p>
            <a:r>
              <a:rPr lang="en-US"/>
              <a:t>Diffuse Reflection</a:t>
            </a:r>
          </a:p>
        </p:txBody>
      </p:sp>
      <p:sp>
        <p:nvSpPr>
          <p:cNvPr id="29699" name="Rectangle 3"/>
          <p:cNvSpPr>
            <a:spLocks noGrp="1" noChangeArrowheads="1"/>
          </p:cNvSpPr>
          <p:nvPr>
            <p:ph type="body" idx="1"/>
          </p:nvPr>
        </p:nvSpPr>
        <p:spPr>
          <a:xfrm>
            <a:off x="685800" y="1676400"/>
            <a:ext cx="7772400" cy="4191000"/>
          </a:xfrm>
        </p:spPr>
        <p:txBody>
          <a:bodyPr/>
          <a:lstStyle/>
          <a:p>
            <a:pPr>
              <a:buFontTx/>
              <a:buNone/>
            </a:pPr>
            <a:r>
              <a:rPr lang="en-US"/>
              <a:t>Figure 10 illustrates the illumination with</a:t>
            </a:r>
          </a:p>
          <a:p>
            <a:pPr>
              <a:buFontTx/>
              <a:buNone/>
            </a:pPr>
            <a:r>
              <a:rPr lang="en-US"/>
              <a:t>diffuse reflection, using various values of</a:t>
            </a:r>
          </a:p>
          <a:p>
            <a:pPr>
              <a:buFontTx/>
              <a:buNone/>
            </a:pPr>
            <a:r>
              <a:rPr lang="en-US"/>
              <a:t>parameter </a:t>
            </a:r>
            <a:r>
              <a:rPr lang="en-US" i="1"/>
              <a:t>k</a:t>
            </a:r>
            <a:r>
              <a:rPr lang="en-US" i="1" baseline="-30000"/>
              <a:t>d</a:t>
            </a:r>
            <a:r>
              <a:rPr lang="en-US"/>
              <a:t> between 0 and1.</a:t>
            </a:r>
          </a:p>
          <a:p>
            <a:endParaRPr lang="en-US"/>
          </a:p>
        </p:txBody>
      </p:sp>
      <p:grpSp>
        <p:nvGrpSpPr>
          <p:cNvPr id="29711" name="Group 15"/>
          <p:cNvGrpSpPr>
            <a:grpSpLocks noChangeAspect="1"/>
          </p:cNvGrpSpPr>
          <p:nvPr/>
        </p:nvGrpSpPr>
        <p:grpSpPr bwMode="auto">
          <a:xfrm>
            <a:off x="76200" y="3852863"/>
            <a:ext cx="9001125" cy="2547937"/>
            <a:chOff x="283" y="11731"/>
            <a:chExt cx="11339" cy="3209"/>
          </a:xfrm>
        </p:grpSpPr>
        <p:pic>
          <p:nvPicPr>
            <p:cNvPr id="29712" name="Picture 16" descr="O:\temp\Fig14_3.jpg"/>
            <p:cNvPicPr>
              <a:picLocks noChangeAspect="1" noChangeArrowheads="1"/>
            </p:cNvPicPr>
            <p:nvPr/>
          </p:nvPicPr>
          <p:blipFill>
            <a:blip r:embed="rId2" cstate="print"/>
            <a:srcRect/>
            <a:stretch>
              <a:fillRect/>
            </a:stretch>
          </p:blipFill>
          <p:spPr bwMode="auto">
            <a:xfrm>
              <a:off x="283" y="11731"/>
              <a:ext cx="11339" cy="2129"/>
            </a:xfrm>
            <a:prstGeom prst="rect">
              <a:avLst/>
            </a:prstGeom>
            <a:noFill/>
            <a:ln w="9525">
              <a:noFill/>
              <a:miter lim="800000"/>
              <a:headEnd/>
              <a:tailEnd/>
            </a:ln>
          </p:spPr>
        </p:pic>
        <p:sp>
          <p:nvSpPr>
            <p:cNvPr id="29713" name="Text Box 17"/>
            <p:cNvSpPr txBox="1">
              <a:spLocks noChangeAspect="1" noChangeArrowheads="1"/>
            </p:cNvSpPr>
            <p:nvPr/>
          </p:nvSpPr>
          <p:spPr bwMode="auto">
            <a:xfrm>
              <a:off x="1093" y="13860"/>
              <a:ext cx="9720" cy="1080"/>
            </a:xfrm>
            <a:prstGeom prst="rect">
              <a:avLst/>
            </a:prstGeom>
            <a:noFill/>
            <a:ln w="9525">
              <a:noFill/>
              <a:miter lim="800000"/>
              <a:headEnd/>
              <a:tailEnd/>
            </a:ln>
          </p:spPr>
          <p:txBody>
            <a:bodyPr/>
            <a:lstStyle/>
            <a:p>
              <a:pPr algn="ctr" eaLnBrk="0" hangingPunct="0"/>
              <a:r>
                <a:rPr lang="en-US" sz="2000" b="1" dirty="0"/>
                <a:t>Fig. 10</a:t>
              </a:r>
            </a:p>
            <a:p>
              <a:pPr algn="ctr" eaLnBrk="0" hangingPunct="0"/>
              <a:r>
                <a:rPr lang="en-US" sz="2000" dirty="0">
                  <a:latin typeface="Times New Roman (Hebrew)" pitchFamily="18" charset="-79"/>
                  <a:cs typeface="Times New Roman (Hebrew)" pitchFamily="18" charset="-79"/>
                </a:rPr>
                <a:t>Series of pictures of sphere illuminated by diffuse reflection model only using different </a:t>
              </a:r>
              <a:r>
                <a:rPr lang="en-US" sz="2000" i="1" dirty="0" err="1">
                  <a:latin typeface="Times New Roman (Hebrew)" pitchFamily="18" charset="-79"/>
                  <a:cs typeface="Times New Roman (Hebrew)" pitchFamily="18" charset="-79"/>
                </a:rPr>
                <a:t>k</a:t>
              </a:r>
              <a:r>
                <a:rPr lang="en-US" sz="2000" i="1" baseline="-25000" dirty="0" err="1">
                  <a:latin typeface="Times New Roman (Hebrew)" pitchFamily="18" charset="-79"/>
                  <a:cs typeface="Times New Roman (Hebrew)" pitchFamily="18" charset="-79"/>
                </a:rPr>
                <a:t>d</a:t>
              </a:r>
              <a:r>
                <a:rPr lang="en-US" sz="2000" dirty="0">
                  <a:latin typeface="Times New Roman (Hebrew)" pitchFamily="18" charset="-79"/>
                  <a:cs typeface="Times New Roman (Hebrew)" pitchFamily="18" charset="-79"/>
                </a:rPr>
                <a:t> values (0.4, 0.55, 0.7, 0.85,1.0).</a:t>
              </a:r>
              <a:endParaRPr lang="en-US" sz="2000" dirty="0">
                <a:cs typeface="Times New Roman (Hebrew)" pitchFamily="18" charset="-79"/>
              </a:endParaRP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85800" y="76200"/>
            <a:ext cx="7772400" cy="1143000"/>
          </a:xfrm>
        </p:spPr>
        <p:txBody>
          <a:bodyPr/>
          <a:lstStyle/>
          <a:p>
            <a:r>
              <a:rPr lang="en-US"/>
              <a:t>Diffuse Reflection</a:t>
            </a:r>
          </a:p>
        </p:txBody>
      </p:sp>
      <p:sp>
        <p:nvSpPr>
          <p:cNvPr id="30723" name="Rectangle 3"/>
          <p:cNvSpPr>
            <a:spLocks noGrp="1" noChangeArrowheads="1"/>
          </p:cNvSpPr>
          <p:nvPr>
            <p:ph type="body" idx="1"/>
          </p:nvPr>
        </p:nvSpPr>
        <p:spPr>
          <a:xfrm>
            <a:off x="685800" y="990600"/>
            <a:ext cx="7772400" cy="2362200"/>
          </a:xfrm>
        </p:spPr>
        <p:txBody>
          <a:bodyPr/>
          <a:lstStyle/>
          <a:p>
            <a:pPr>
              <a:lnSpc>
                <a:spcPct val="90000"/>
              </a:lnSpc>
              <a:buFontTx/>
              <a:buNone/>
            </a:pPr>
            <a:r>
              <a:rPr lang="en-US" sz="2800"/>
              <a:t>We can combine the ambient and point-source</a:t>
            </a:r>
          </a:p>
          <a:p>
            <a:pPr>
              <a:lnSpc>
                <a:spcPct val="90000"/>
              </a:lnSpc>
              <a:buFontTx/>
              <a:buNone/>
            </a:pPr>
            <a:r>
              <a:rPr lang="en-US" sz="2800"/>
              <a:t>intensity calculations to obtain an expression for the</a:t>
            </a:r>
          </a:p>
          <a:p>
            <a:pPr>
              <a:lnSpc>
                <a:spcPct val="90000"/>
              </a:lnSpc>
              <a:buFontTx/>
              <a:buNone/>
            </a:pPr>
            <a:r>
              <a:rPr lang="en-US" sz="2800"/>
              <a:t>total diffuse reflection.</a:t>
            </a:r>
          </a:p>
          <a:p>
            <a:pPr algn="ctr">
              <a:lnSpc>
                <a:spcPct val="90000"/>
              </a:lnSpc>
              <a:buFontTx/>
              <a:buNone/>
            </a:pPr>
            <a:r>
              <a:rPr lang="en-US" sz="2800"/>
              <a:t> </a:t>
            </a:r>
            <a:r>
              <a:rPr lang="en-US" sz="2800" i="1"/>
              <a:t>I</a:t>
            </a:r>
            <a:r>
              <a:rPr lang="en-US" sz="2800" i="1" baseline="-30000"/>
              <a:t>diff</a:t>
            </a:r>
            <a:r>
              <a:rPr lang="en-US" sz="2800"/>
              <a:t> = </a:t>
            </a:r>
            <a:r>
              <a:rPr lang="en-US" sz="2800" i="1"/>
              <a:t>k</a:t>
            </a:r>
            <a:r>
              <a:rPr lang="en-US" sz="2800" i="1" baseline="-30000"/>
              <a:t>a</a:t>
            </a:r>
            <a:r>
              <a:rPr lang="en-US" sz="2800" i="1"/>
              <a:t>I</a:t>
            </a:r>
            <a:r>
              <a:rPr lang="en-US" sz="2800" i="1" baseline="-30000"/>
              <a:t>a</a:t>
            </a:r>
            <a:r>
              <a:rPr lang="en-US" sz="2800" i="1"/>
              <a:t>+k</a:t>
            </a:r>
            <a:r>
              <a:rPr lang="en-US" sz="2800" i="1" baseline="-30000"/>
              <a:t>d</a:t>
            </a:r>
            <a:r>
              <a:rPr lang="en-US" sz="2800" i="1"/>
              <a:t>I</a:t>
            </a:r>
            <a:r>
              <a:rPr lang="en-US" sz="2800" i="1" baseline="-30000"/>
              <a:t>l</a:t>
            </a:r>
            <a:r>
              <a:rPr lang="en-US" sz="2800"/>
              <a:t>(</a:t>
            </a:r>
            <a:r>
              <a:rPr lang="en-US" sz="2800" b="1"/>
              <a:t>N</a:t>
            </a:r>
            <a:r>
              <a:rPr lang="en-US" sz="2800" b="1" baseline="30000"/>
              <a:t>.</a:t>
            </a:r>
            <a:r>
              <a:rPr lang="en-US" sz="2800" b="1"/>
              <a:t>L</a:t>
            </a:r>
            <a:r>
              <a:rPr lang="en-US" sz="2800"/>
              <a:t>)</a:t>
            </a:r>
          </a:p>
          <a:p>
            <a:pPr>
              <a:lnSpc>
                <a:spcPct val="90000"/>
              </a:lnSpc>
              <a:buFontTx/>
              <a:buNone/>
            </a:pPr>
            <a:r>
              <a:rPr lang="en-US" sz="2800"/>
              <a:t>where both </a:t>
            </a:r>
            <a:r>
              <a:rPr lang="en-US" sz="2800" i="1"/>
              <a:t>k</a:t>
            </a:r>
            <a:r>
              <a:rPr lang="en-US" sz="2800" i="1" baseline="-30000"/>
              <a:t>a</a:t>
            </a:r>
            <a:r>
              <a:rPr lang="en-US" sz="2800" i="1"/>
              <a:t> </a:t>
            </a:r>
            <a:r>
              <a:rPr lang="en-US" sz="2800"/>
              <a:t>and</a:t>
            </a:r>
            <a:r>
              <a:rPr lang="en-US" sz="2800" i="1"/>
              <a:t> k</a:t>
            </a:r>
            <a:r>
              <a:rPr lang="en-US" sz="2800" i="1" baseline="-30000"/>
              <a:t>d</a:t>
            </a:r>
            <a:r>
              <a:rPr lang="en-US" sz="2800"/>
              <a:t> depend on surface material</a:t>
            </a:r>
          </a:p>
          <a:p>
            <a:pPr>
              <a:lnSpc>
                <a:spcPct val="90000"/>
              </a:lnSpc>
              <a:buFontTx/>
              <a:buNone/>
            </a:pPr>
            <a:r>
              <a:rPr lang="en-US" sz="2800"/>
              <a:t>properties and are assigned values in the range from</a:t>
            </a:r>
          </a:p>
          <a:p>
            <a:pPr>
              <a:lnSpc>
                <a:spcPct val="90000"/>
              </a:lnSpc>
              <a:buFontTx/>
              <a:buNone/>
            </a:pPr>
            <a:r>
              <a:rPr lang="en-US" sz="2800"/>
              <a:t>0 to 1.</a:t>
            </a:r>
          </a:p>
          <a:p>
            <a:pPr>
              <a:lnSpc>
                <a:spcPct val="90000"/>
              </a:lnSpc>
            </a:pPr>
            <a:endParaRPr lang="en-US" sz="2800"/>
          </a:p>
        </p:txBody>
      </p:sp>
      <p:grpSp>
        <p:nvGrpSpPr>
          <p:cNvPr id="30727" name="Group 7"/>
          <p:cNvGrpSpPr>
            <a:grpSpLocks noChangeAspect="1"/>
          </p:cNvGrpSpPr>
          <p:nvPr/>
        </p:nvGrpSpPr>
        <p:grpSpPr bwMode="auto">
          <a:xfrm>
            <a:off x="76200" y="4273550"/>
            <a:ext cx="9001125" cy="2432050"/>
            <a:chOff x="283" y="3417"/>
            <a:chExt cx="11339" cy="3063"/>
          </a:xfrm>
        </p:grpSpPr>
        <p:pic>
          <p:nvPicPr>
            <p:cNvPr id="30728" name="Picture 8" descr="O:\temp\Fig14_4.jpg"/>
            <p:cNvPicPr>
              <a:picLocks noChangeAspect="1" noChangeArrowheads="1"/>
            </p:cNvPicPr>
            <p:nvPr/>
          </p:nvPicPr>
          <p:blipFill>
            <a:blip r:embed="rId2" cstate="print"/>
            <a:srcRect/>
            <a:stretch>
              <a:fillRect/>
            </a:stretch>
          </p:blipFill>
          <p:spPr bwMode="auto">
            <a:xfrm>
              <a:off x="283" y="3417"/>
              <a:ext cx="11339" cy="2028"/>
            </a:xfrm>
            <a:prstGeom prst="rect">
              <a:avLst/>
            </a:prstGeom>
            <a:noFill/>
            <a:ln w="9525">
              <a:noFill/>
              <a:miter lim="800000"/>
              <a:headEnd/>
              <a:tailEnd/>
            </a:ln>
          </p:spPr>
        </p:pic>
        <p:sp>
          <p:nvSpPr>
            <p:cNvPr id="30729" name="Text Box 9"/>
            <p:cNvSpPr txBox="1">
              <a:spLocks noChangeAspect="1" noChangeArrowheads="1"/>
            </p:cNvSpPr>
            <p:nvPr/>
          </p:nvSpPr>
          <p:spPr bwMode="auto">
            <a:xfrm>
              <a:off x="1620" y="5400"/>
              <a:ext cx="8460" cy="1080"/>
            </a:xfrm>
            <a:prstGeom prst="rect">
              <a:avLst/>
            </a:prstGeom>
            <a:noFill/>
            <a:ln w="9525">
              <a:noFill/>
              <a:miter lim="800000"/>
              <a:headEnd/>
              <a:tailEnd/>
            </a:ln>
          </p:spPr>
          <p:txBody>
            <a:bodyPr/>
            <a:lstStyle/>
            <a:p>
              <a:pPr algn="ctr" eaLnBrk="0" hangingPunct="0"/>
              <a:r>
                <a:rPr lang="en-US" sz="2000" b="1" dirty="0"/>
                <a:t>Fig. </a:t>
              </a:r>
              <a:r>
                <a:rPr lang="en-US" sz="2000" b="1" dirty="0" smtClean="0"/>
                <a:t>11 </a:t>
              </a:r>
              <a:r>
                <a:rPr lang="en-US" sz="2000" dirty="0" smtClean="0">
                  <a:latin typeface="Times New Roman (Hebrew)" pitchFamily="18" charset="-79"/>
                  <a:cs typeface="Times New Roman (Hebrew)" pitchFamily="18" charset="-79"/>
                </a:rPr>
                <a:t>Series </a:t>
              </a:r>
              <a:r>
                <a:rPr lang="en-US" sz="2000" dirty="0">
                  <a:latin typeface="Times New Roman (Hebrew)" pitchFamily="18" charset="-79"/>
                  <a:cs typeface="Times New Roman (Hebrew)" pitchFamily="18" charset="-79"/>
                </a:rPr>
                <a:t>of pictures of sphere illuminated by ambient and diffuse reflection model.</a:t>
              </a:r>
            </a:p>
            <a:p>
              <a:pPr algn="ctr" eaLnBrk="0" hangingPunct="0"/>
              <a:r>
                <a:rPr lang="en-US" sz="2000" dirty="0">
                  <a:latin typeface="Times New Roman (Hebrew)" pitchFamily="18" charset="-79"/>
                  <a:cs typeface="Times New Roman (Hebrew)" pitchFamily="18" charset="-79"/>
                </a:rPr>
                <a:t> </a:t>
              </a:r>
              <a:r>
                <a:rPr lang="en-US" sz="2000" i="1" dirty="0" err="1">
                  <a:latin typeface="Times New Roman (Hebrew)" pitchFamily="18" charset="-79"/>
                  <a:cs typeface="Times New Roman (Hebrew)" pitchFamily="18" charset="-79"/>
                </a:rPr>
                <a:t>I</a:t>
              </a:r>
              <a:r>
                <a:rPr lang="en-US" sz="2000" i="1" baseline="-25000" dirty="0" err="1">
                  <a:latin typeface="Times New Roman (Hebrew)" pitchFamily="18" charset="-79"/>
                  <a:cs typeface="Times New Roman (Hebrew)" pitchFamily="18" charset="-79"/>
                </a:rPr>
                <a:t>a</a:t>
              </a:r>
              <a:r>
                <a:rPr lang="en-US" sz="2000" dirty="0">
                  <a:latin typeface="Times New Roman (Hebrew)" pitchFamily="18" charset="-79"/>
                  <a:cs typeface="Times New Roman (Hebrew)" pitchFamily="18" charset="-79"/>
                </a:rPr>
                <a:t> = </a:t>
              </a:r>
              <a:r>
                <a:rPr lang="en-US" sz="2000" i="1" dirty="0">
                  <a:latin typeface="Times New Roman (Hebrew)" pitchFamily="18" charset="-79"/>
                  <a:cs typeface="Times New Roman (Hebrew)" pitchFamily="18" charset="-79"/>
                </a:rPr>
                <a:t>I</a:t>
              </a:r>
              <a:r>
                <a:rPr lang="en-US" sz="2000" i="1" baseline="-25000" dirty="0">
                  <a:latin typeface="Times New Roman (Hebrew)" pitchFamily="18" charset="-79"/>
                  <a:cs typeface="Times New Roman (Hebrew)" pitchFamily="18" charset="-79"/>
                </a:rPr>
                <a:t>l</a:t>
              </a:r>
              <a:r>
                <a:rPr lang="en-US" sz="2000" dirty="0">
                  <a:latin typeface="Times New Roman (Hebrew)" pitchFamily="18" charset="-79"/>
                  <a:cs typeface="Times New Roman (Hebrew)" pitchFamily="18" charset="-79"/>
                </a:rPr>
                <a:t> = 1.0, </a:t>
              </a:r>
              <a:r>
                <a:rPr lang="en-US" sz="2000" i="1" dirty="0" err="1">
                  <a:latin typeface="Times New Roman (Hebrew)" pitchFamily="18" charset="-79"/>
                  <a:cs typeface="Times New Roman (Hebrew)" pitchFamily="18" charset="-79"/>
                </a:rPr>
                <a:t>k</a:t>
              </a:r>
              <a:r>
                <a:rPr lang="en-US" sz="2000" i="1" baseline="-25000" dirty="0" err="1">
                  <a:latin typeface="Times New Roman (Hebrew)" pitchFamily="18" charset="-79"/>
                  <a:cs typeface="Times New Roman (Hebrew)" pitchFamily="18" charset="-79"/>
                </a:rPr>
                <a:t>d</a:t>
              </a:r>
              <a:r>
                <a:rPr lang="en-US" sz="2000" dirty="0">
                  <a:latin typeface="Times New Roman (Hebrew)" pitchFamily="18" charset="-79"/>
                  <a:cs typeface="Times New Roman (Hebrew)" pitchFamily="18" charset="-79"/>
                </a:rPr>
                <a:t> = 0.4 and </a:t>
              </a:r>
              <a:r>
                <a:rPr lang="en-US" sz="2000" i="1" dirty="0">
                  <a:latin typeface="Times New Roman (Hebrew)" pitchFamily="18" charset="-79"/>
                  <a:cs typeface="Times New Roman (Hebrew)" pitchFamily="18" charset="-79"/>
                </a:rPr>
                <a:t>k</a:t>
              </a:r>
              <a:r>
                <a:rPr lang="en-US" sz="2000" i="1" baseline="-25000" dirty="0">
                  <a:latin typeface="Times New Roman (Hebrew)" pitchFamily="18" charset="-79"/>
                  <a:cs typeface="Times New Roman (Hebrew)" pitchFamily="18" charset="-79"/>
                </a:rPr>
                <a:t>a</a:t>
              </a:r>
              <a:r>
                <a:rPr lang="en-US" sz="2000" dirty="0">
                  <a:latin typeface="Times New Roman (Hebrew)" pitchFamily="18" charset="-79"/>
                  <a:cs typeface="Times New Roman (Hebrew)" pitchFamily="18" charset="-79"/>
                </a:rPr>
                <a:t> values (0.0, 0.15, 0.30, 0.45, 0.60).</a:t>
              </a:r>
            </a:p>
            <a:p>
              <a:pPr algn="ctr" eaLnBrk="0" hangingPunct="0"/>
              <a:endParaRPr lang="en-US" sz="2000" dirty="0">
                <a:cs typeface="Times New Roman (Hebrew)" pitchFamily="18" charset="-79"/>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228600"/>
            <a:ext cx="7772400" cy="1143000"/>
          </a:xfrm>
        </p:spPr>
        <p:txBody>
          <a:bodyPr/>
          <a:lstStyle/>
          <a:p>
            <a:r>
              <a:rPr lang="en-US" dirty="0"/>
              <a:t>Illumination models</a:t>
            </a:r>
          </a:p>
        </p:txBody>
      </p:sp>
      <p:sp>
        <p:nvSpPr>
          <p:cNvPr id="6147" name="Rectangle 3"/>
          <p:cNvSpPr>
            <a:spLocks noGrp="1" noChangeArrowheads="1"/>
          </p:cNvSpPr>
          <p:nvPr>
            <p:ph type="body" idx="1"/>
          </p:nvPr>
        </p:nvSpPr>
        <p:spPr>
          <a:xfrm>
            <a:off x="685800" y="1524000"/>
            <a:ext cx="7772400" cy="4572000"/>
          </a:xfrm>
        </p:spPr>
        <p:txBody>
          <a:bodyPr/>
          <a:lstStyle/>
          <a:p>
            <a:pPr>
              <a:lnSpc>
                <a:spcPct val="90000"/>
              </a:lnSpc>
              <a:buFontTx/>
              <a:buNone/>
            </a:pPr>
            <a:r>
              <a:rPr lang="en-US" sz="2800" dirty="0"/>
              <a:t>Given the parameters: </a:t>
            </a:r>
          </a:p>
          <a:p>
            <a:pPr>
              <a:lnSpc>
                <a:spcPct val="90000"/>
              </a:lnSpc>
            </a:pPr>
            <a:r>
              <a:rPr lang="en-US" sz="2800" dirty="0"/>
              <a:t>the optical properties of surfaces (opaque/transparent, shiny/dull, surface-texture);</a:t>
            </a:r>
          </a:p>
          <a:p>
            <a:pPr>
              <a:lnSpc>
                <a:spcPct val="90000"/>
              </a:lnSpc>
            </a:pPr>
            <a:r>
              <a:rPr lang="en-US" sz="2800" dirty="0"/>
              <a:t>the relative positions of the surfaces in a scene;</a:t>
            </a:r>
          </a:p>
          <a:p>
            <a:pPr>
              <a:lnSpc>
                <a:spcPct val="90000"/>
              </a:lnSpc>
            </a:pPr>
            <a:r>
              <a:rPr lang="en-US" sz="2800" dirty="0"/>
              <a:t> the color and positions of the light sources;</a:t>
            </a:r>
          </a:p>
          <a:p>
            <a:pPr>
              <a:lnSpc>
                <a:spcPct val="90000"/>
              </a:lnSpc>
            </a:pPr>
            <a:r>
              <a:rPr lang="en-US" sz="2800" dirty="0"/>
              <a:t>the position and orientation of the viewing plane.</a:t>
            </a:r>
          </a:p>
          <a:p>
            <a:pPr algn="just">
              <a:lnSpc>
                <a:spcPct val="90000"/>
              </a:lnSpc>
              <a:buFontTx/>
              <a:buNone/>
            </a:pPr>
            <a:endParaRPr lang="en-US" sz="2800" b="1" dirty="0" smtClean="0"/>
          </a:p>
          <a:p>
            <a:pPr marL="0" indent="0" algn="just">
              <a:lnSpc>
                <a:spcPct val="90000"/>
              </a:lnSpc>
              <a:buFontTx/>
              <a:buNone/>
            </a:pPr>
            <a:r>
              <a:rPr lang="en-US" sz="2800" b="1" dirty="0" smtClean="0"/>
              <a:t>Illumination </a:t>
            </a:r>
            <a:r>
              <a:rPr lang="en-US" sz="2800" b="1" dirty="0"/>
              <a:t>models calculate the </a:t>
            </a:r>
            <a:r>
              <a:rPr lang="en-US" sz="2800" b="1" dirty="0" smtClean="0"/>
              <a:t>intensity projected </a:t>
            </a:r>
            <a:r>
              <a:rPr lang="en-US" sz="2800" b="1" dirty="0"/>
              <a:t>from a particular surface point in a specified viewing direction.</a:t>
            </a:r>
          </a:p>
          <a:p>
            <a:pPr>
              <a:lnSpc>
                <a:spcPct val="90000"/>
              </a:lnSpc>
            </a:pPr>
            <a:endParaRPr 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85800" y="76200"/>
            <a:ext cx="7772400" cy="1143000"/>
          </a:xfrm>
        </p:spPr>
        <p:txBody>
          <a:bodyPr/>
          <a:lstStyle/>
          <a:p>
            <a:r>
              <a:rPr lang="en-US"/>
              <a:t>Diffuse Reflection - Example</a:t>
            </a:r>
          </a:p>
        </p:txBody>
      </p:sp>
      <p:grpSp>
        <p:nvGrpSpPr>
          <p:cNvPr id="31751" name="Group 7"/>
          <p:cNvGrpSpPr>
            <a:grpSpLocks noChangeAspect="1"/>
          </p:cNvGrpSpPr>
          <p:nvPr/>
        </p:nvGrpSpPr>
        <p:grpSpPr bwMode="auto">
          <a:xfrm>
            <a:off x="838200" y="1003300"/>
            <a:ext cx="7589838" cy="6083300"/>
            <a:chOff x="1797" y="6840"/>
            <a:chExt cx="8310" cy="6660"/>
          </a:xfrm>
        </p:grpSpPr>
        <p:pic>
          <p:nvPicPr>
            <p:cNvPr id="31752" name="Picture 8" descr="..\.html\ClassNotes\Illumination\03.jpg"/>
            <p:cNvPicPr>
              <a:picLocks noChangeAspect="1" noChangeArrowheads="1"/>
            </p:cNvPicPr>
            <p:nvPr/>
          </p:nvPicPr>
          <p:blipFill>
            <a:blip r:embed="rId2" cstate="print"/>
            <a:srcRect/>
            <a:stretch>
              <a:fillRect/>
            </a:stretch>
          </p:blipFill>
          <p:spPr bwMode="auto">
            <a:xfrm>
              <a:off x="1797" y="6840"/>
              <a:ext cx="8310" cy="5730"/>
            </a:xfrm>
            <a:prstGeom prst="rect">
              <a:avLst/>
            </a:prstGeom>
            <a:noFill/>
            <a:ln w="9525">
              <a:noFill/>
              <a:miter lim="800000"/>
              <a:headEnd/>
              <a:tailEnd/>
            </a:ln>
          </p:spPr>
        </p:pic>
        <p:sp>
          <p:nvSpPr>
            <p:cNvPr id="31753" name="Text Box 9"/>
            <p:cNvSpPr txBox="1">
              <a:spLocks noChangeAspect="1" noChangeArrowheads="1"/>
            </p:cNvSpPr>
            <p:nvPr/>
          </p:nvSpPr>
          <p:spPr bwMode="auto">
            <a:xfrm>
              <a:off x="1800" y="12600"/>
              <a:ext cx="8280" cy="900"/>
            </a:xfrm>
            <a:prstGeom prst="rect">
              <a:avLst/>
            </a:prstGeom>
            <a:noFill/>
            <a:ln w="9525">
              <a:noFill/>
              <a:miter lim="800000"/>
              <a:headEnd/>
              <a:tailEnd/>
            </a:ln>
          </p:spPr>
          <p:txBody>
            <a:bodyPr/>
            <a:lstStyle/>
            <a:p>
              <a:pPr algn="ctr" eaLnBrk="0" hangingPunct="0"/>
              <a:r>
                <a:rPr lang="en-US" sz="2000" b="1" dirty="0"/>
                <a:t>Fig. </a:t>
              </a:r>
              <a:r>
                <a:rPr lang="en-US" sz="2000" b="1" dirty="0" smtClean="0"/>
                <a:t>12 </a:t>
              </a:r>
              <a:r>
                <a:rPr lang="en-US" sz="2000" dirty="0" smtClean="0"/>
                <a:t>Individually </a:t>
              </a:r>
              <a:r>
                <a:rPr lang="en-US" sz="2000" dirty="0"/>
                <a:t>shaded</a:t>
              </a:r>
              <a:r>
                <a:rPr lang="en-US" sz="2000" b="1" dirty="0"/>
                <a:t> </a:t>
              </a:r>
              <a:r>
                <a:rPr lang="en-US" sz="2000" dirty="0"/>
                <a:t>polygons with diffuse reflection.</a:t>
              </a: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85800" y="152400"/>
            <a:ext cx="7772400" cy="1143000"/>
          </a:xfrm>
        </p:spPr>
        <p:txBody>
          <a:bodyPr/>
          <a:lstStyle/>
          <a:p>
            <a:r>
              <a:rPr lang="en-US"/>
              <a:t>Specular Reflection and the Phong Model </a:t>
            </a:r>
          </a:p>
        </p:txBody>
      </p:sp>
      <p:sp>
        <p:nvSpPr>
          <p:cNvPr id="32771" name="Rectangle 3"/>
          <p:cNvSpPr>
            <a:spLocks noGrp="1" noChangeArrowheads="1"/>
          </p:cNvSpPr>
          <p:nvPr>
            <p:ph type="body" idx="1"/>
          </p:nvPr>
        </p:nvSpPr>
        <p:spPr>
          <a:xfrm>
            <a:off x="533400" y="1524000"/>
            <a:ext cx="8001000" cy="2133600"/>
          </a:xfrm>
        </p:spPr>
        <p:txBody>
          <a:bodyPr/>
          <a:lstStyle/>
          <a:p>
            <a:pPr>
              <a:lnSpc>
                <a:spcPct val="90000"/>
              </a:lnSpc>
            </a:pPr>
            <a:r>
              <a:rPr lang="en-US" sz="2800" b="1" i="1"/>
              <a:t>Specular reflection</a:t>
            </a:r>
            <a:r>
              <a:rPr lang="en-US" sz="2800"/>
              <a:t> is the result of total, or near total, reflection of the incident light in a concentrated region around the </a:t>
            </a:r>
            <a:r>
              <a:rPr lang="en-US" sz="2800" b="1" i="1"/>
              <a:t>specular-reflection angle.</a:t>
            </a:r>
          </a:p>
          <a:p>
            <a:pPr>
              <a:lnSpc>
                <a:spcPct val="90000"/>
              </a:lnSpc>
            </a:pPr>
            <a:r>
              <a:rPr lang="en-US" sz="2800"/>
              <a:t>Shiny surfaces have a narrow specular-reflection range.</a:t>
            </a:r>
          </a:p>
          <a:p>
            <a:pPr>
              <a:lnSpc>
                <a:spcPct val="90000"/>
              </a:lnSpc>
            </a:pPr>
            <a:r>
              <a:rPr lang="en-US" sz="2800"/>
              <a:t>Dull surfaces have a wider reflection range.		</a:t>
            </a:r>
          </a:p>
        </p:txBody>
      </p:sp>
      <p:pic>
        <p:nvPicPr>
          <p:cNvPr id="32772" name="Picture 4" descr="O:\Anna\Lectures\spec2.gif"/>
          <p:cNvPicPr>
            <a:picLocks noChangeAspect="1" noChangeArrowheads="1"/>
          </p:cNvPicPr>
          <p:nvPr/>
        </p:nvPicPr>
        <p:blipFill>
          <a:blip r:embed="rId2" cstate="print"/>
          <a:srcRect/>
          <a:stretch>
            <a:fillRect/>
          </a:stretch>
        </p:blipFill>
        <p:spPr bwMode="auto">
          <a:xfrm>
            <a:off x="687388" y="4494213"/>
            <a:ext cx="7618412" cy="20589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5800" y="76200"/>
            <a:ext cx="7772400" cy="1143000"/>
          </a:xfrm>
        </p:spPr>
        <p:txBody>
          <a:bodyPr/>
          <a:lstStyle/>
          <a:p>
            <a:r>
              <a:rPr lang="en-US"/>
              <a:t>Specular Reflection</a:t>
            </a:r>
          </a:p>
        </p:txBody>
      </p:sp>
      <p:sp>
        <p:nvSpPr>
          <p:cNvPr id="33795" name="Rectangle 3"/>
          <p:cNvSpPr>
            <a:spLocks noGrp="1" noChangeArrowheads="1"/>
          </p:cNvSpPr>
          <p:nvPr>
            <p:ph type="body" idx="1"/>
          </p:nvPr>
        </p:nvSpPr>
        <p:spPr>
          <a:xfrm>
            <a:off x="533400" y="1447800"/>
            <a:ext cx="8763000" cy="4114800"/>
          </a:xfrm>
        </p:spPr>
        <p:txBody>
          <a:bodyPr/>
          <a:lstStyle/>
          <a:p>
            <a:pPr>
              <a:lnSpc>
                <a:spcPct val="90000"/>
              </a:lnSpc>
              <a:buFontTx/>
              <a:buNone/>
            </a:pPr>
            <a:r>
              <a:rPr lang="en-US" sz="2800"/>
              <a:t>Figure 13 shows the specular reflection </a:t>
            </a:r>
          </a:p>
          <a:p>
            <a:pPr>
              <a:lnSpc>
                <a:spcPct val="90000"/>
              </a:lnSpc>
              <a:buFontTx/>
              <a:buNone/>
            </a:pPr>
            <a:r>
              <a:rPr lang="en-US" sz="2800"/>
              <a:t>direction at a point on the </a:t>
            </a:r>
          </a:p>
          <a:p>
            <a:pPr>
              <a:lnSpc>
                <a:spcPct val="90000"/>
              </a:lnSpc>
              <a:buFontTx/>
              <a:buNone/>
            </a:pPr>
            <a:r>
              <a:rPr lang="en-US" sz="2800"/>
              <a:t>illuminated surface. In this figure, </a:t>
            </a:r>
          </a:p>
          <a:p>
            <a:pPr>
              <a:lnSpc>
                <a:spcPct val="90000"/>
              </a:lnSpc>
            </a:pPr>
            <a:r>
              <a:rPr lang="en-US" sz="2800" b="1"/>
              <a:t>R</a:t>
            </a:r>
            <a:r>
              <a:rPr lang="en-US" sz="2800"/>
              <a:t> represents the unit vector in </a:t>
            </a:r>
          </a:p>
          <a:p>
            <a:pPr>
              <a:lnSpc>
                <a:spcPct val="90000"/>
              </a:lnSpc>
              <a:buFontTx/>
              <a:buNone/>
            </a:pPr>
            <a:r>
              <a:rPr lang="en-US" sz="2800"/>
              <a:t>	the direction of specular reflection;</a:t>
            </a:r>
          </a:p>
          <a:p>
            <a:pPr>
              <a:lnSpc>
                <a:spcPct val="90000"/>
              </a:lnSpc>
            </a:pPr>
            <a:r>
              <a:rPr lang="en-US" sz="2800" b="1"/>
              <a:t>L</a:t>
            </a:r>
            <a:r>
              <a:rPr lang="en-US" sz="2800"/>
              <a:t> – unit vector directed toward the </a:t>
            </a:r>
          </a:p>
          <a:p>
            <a:pPr>
              <a:lnSpc>
                <a:spcPct val="90000"/>
              </a:lnSpc>
              <a:buFontTx/>
              <a:buNone/>
            </a:pPr>
            <a:r>
              <a:rPr lang="en-US" sz="2800"/>
              <a:t>	point light source;</a:t>
            </a:r>
          </a:p>
          <a:p>
            <a:pPr>
              <a:lnSpc>
                <a:spcPct val="90000"/>
              </a:lnSpc>
            </a:pPr>
            <a:r>
              <a:rPr lang="en-US" sz="2800" b="1"/>
              <a:t>V</a:t>
            </a:r>
            <a:r>
              <a:rPr lang="en-US" sz="2800"/>
              <a:t> – unit vector pointing to the viewer from the surface position;</a:t>
            </a:r>
          </a:p>
          <a:p>
            <a:pPr>
              <a:lnSpc>
                <a:spcPct val="90000"/>
              </a:lnSpc>
            </a:pPr>
            <a:r>
              <a:rPr lang="en-US" sz="2800"/>
              <a:t>Angle </a:t>
            </a:r>
            <a:r>
              <a:rPr lang="en-US" sz="2800" i="1">
                <a:sym typeface="Symbol" pitchFamily="26" charset="2"/>
              </a:rPr>
              <a:t></a:t>
            </a:r>
            <a:r>
              <a:rPr lang="en-US" sz="2800"/>
              <a:t> is the viewing angle relative to the specular-reflection direction </a:t>
            </a:r>
            <a:r>
              <a:rPr lang="en-US" sz="2800" b="1"/>
              <a:t>R</a:t>
            </a:r>
            <a:r>
              <a:rPr lang="en-US" sz="2800"/>
              <a:t>.</a:t>
            </a:r>
          </a:p>
          <a:p>
            <a:pPr>
              <a:lnSpc>
                <a:spcPct val="90000"/>
              </a:lnSpc>
            </a:pPr>
            <a:endParaRPr lang="en-US" sz="2800"/>
          </a:p>
        </p:txBody>
      </p:sp>
      <p:grpSp>
        <p:nvGrpSpPr>
          <p:cNvPr id="33816" name="Group 24"/>
          <p:cNvGrpSpPr>
            <a:grpSpLocks/>
          </p:cNvGrpSpPr>
          <p:nvPr/>
        </p:nvGrpSpPr>
        <p:grpSpPr bwMode="auto">
          <a:xfrm>
            <a:off x="5715000" y="1752600"/>
            <a:ext cx="3581400" cy="2819400"/>
            <a:chOff x="3617" y="960"/>
            <a:chExt cx="2287" cy="1781"/>
          </a:xfrm>
        </p:grpSpPr>
        <p:sp>
          <p:nvSpPr>
            <p:cNvPr id="33797" name="Line 5"/>
            <p:cNvSpPr>
              <a:spLocks noChangeAspect="1" noChangeShapeType="1"/>
            </p:cNvSpPr>
            <p:nvPr/>
          </p:nvSpPr>
          <p:spPr bwMode="auto">
            <a:xfrm flipV="1">
              <a:off x="4371" y="1405"/>
              <a:ext cx="890" cy="890"/>
            </a:xfrm>
            <a:prstGeom prst="line">
              <a:avLst/>
            </a:prstGeom>
            <a:noFill/>
            <a:ln w="9525">
              <a:solidFill>
                <a:srgbClr val="000000"/>
              </a:solidFill>
              <a:round/>
              <a:headEnd/>
              <a:tailEnd type="triangle" w="med" len="med"/>
            </a:ln>
          </p:spPr>
          <p:txBody>
            <a:bodyPr/>
            <a:lstStyle/>
            <a:p>
              <a:endParaRPr lang="en-US"/>
            </a:p>
          </p:txBody>
        </p:sp>
        <p:sp>
          <p:nvSpPr>
            <p:cNvPr id="33798" name="Line 6"/>
            <p:cNvSpPr>
              <a:spLocks noChangeAspect="1" noChangeShapeType="1"/>
            </p:cNvSpPr>
            <p:nvPr/>
          </p:nvSpPr>
          <p:spPr bwMode="auto">
            <a:xfrm flipV="1">
              <a:off x="4668" y="1108"/>
              <a:ext cx="0" cy="1187"/>
            </a:xfrm>
            <a:prstGeom prst="line">
              <a:avLst/>
            </a:prstGeom>
            <a:noFill/>
            <a:ln w="9525">
              <a:solidFill>
                <a:srgbClr val="000000"/>
              </a:solidFill>
              <a:round/>
              <a:headEnd/>
              <a:tailEnd type="triangle" w="med" len="med"/>
            </a:ln>
          </p:spPr>
          <p:txBody>
            <a:bodyPr/>
            <a:lstStyle/>
            <a:p>
              <a:endParaRPr lang="en-US"/>
            </a:p>
          </p:txBody>
        </p:sp>
        <p:sp>
          <p:nvSpPr>
            <p:cNvPr id="33799" name="Line 7"/>
            <p:cNvSpPr>
              <a:spLocks noChangeAspect="1" noChangeShapeType="1"/>
            </p:cNvSpPr>
            <p:nvPr/>
          </p:nvSpPr>
          <p:spPr bwMode="auto">
            <a:xfrm flipH="1" flipV="1">
              <a:off x="4074" y="1405"/>
              <a:ext cx="890" cy="890"/>
            </a:xfrm>
            <a:prstGeom prst="line">
              <a:avLst/>
            </a:prstGeom>
            <a:noFill/>
            <a:ln w="9525">
              <a:solidFill>
                <a:srgbClr val="000000"/>
              </a:solidFill>
              <a:round/>
              <a:headEnd/>
              <a:tailEnd type="triangle" w="med" len="med"/>
            </a:ln>
          </p:spPr>
          <p:txBody>
            <a:bodyPr/>
            <a:lstStyle/>
            <a:p>
              <a:endParaRPr lang="en-US"/>
            </a:p>
          </p:txBody>
        </p:sp>
        <p:sp>
          <p:nvSpPr>
            <p:cNvPr id="33800" name="Oval 8"/>
            <p:cNvSpPr>
              <a:spLocks noChangeAspect="1" noChangeArrowheads="1"/>
            </p:cNvSpPr>
            <p:nvPr/>
          </p:nvSpPr>
          <p:spPr bwMode="auto">
            <a:xfrm>
              <a:off x="3926" y="1999"/>
              <a:ext cx="1483" cy="593"/>
            </a:xfrm>
            <a:prstGeom prst="ellipse">
              <a:avLst/>
            </a:prstGeom>
            <a:solidFill>
              <a:srgbClr val="C0C0C0"/>
            </a:solidFill>
            <a:ln w="9525">
              <a:solidFill>
                <a:srgbClr val="000000"/>
              </a:solidFill>
              <a:round/>
              <a:headEnd/>
              <a:tailEnd/>
            </a:ln>
          </p:spPr>
          <p:txBody>
            <a:bodyPr/>
            <a:lstStyle/>
            <a:p>
              <a:endParaRPr lang="en-US"/>
            </a:p>
          </p:txBody>
        </p:sp>
        <p:sp>
          <p:nvSpPr>
            <p:cNvPr id="33801" name="Rectangle 9"/>
            <p:cNvSpPr>
              <a:spLocks noChangeAspect="1" noChangeArrowheads="1"/>
            </p:cNvSpPr>
            <p:nvPr/>
          </p:nvSpPr>
          <p:spPr bwMode="auto">
            <a:xfrm>
              <a:off x="3777" y="2295"/>
              <a:ext cx="1781" cy="446"/>
            </a:xfrm>
            <a:prstGeom prst="rect">
              <a:avLst/>
            </a:prstGeom>
            <a:solidFill>
              <a:srgbClr val="FFFFFF"/>
            </a:solidFill>
            <a:ln w="9525">
              <a:noFill/>
              <a:miter lim="800000"/>
              <a:headEnd/>
              <a:tailEnd/>
            </a:ln>
          </p:spPr>
          <p:txBody>
            <a:bodyPr/>
            <a:lstStyle/>
            <a:p>
              <a:endParaRPr lang="en-US"/>
            </a:p>
          </p:txBody>
        </p:sp>
        <p:sp>
          <p:nvSpPr>
            <p:cNvPr id="33802" name="Text Box 10"/>
            <p:cNvSpPr txBox="1">
              <a:spLocks noChangeAspect="1" noChangeArrowheads="1"/>
            </p:cNvSpPr>
            <p:nvPr/>
          </p:nvSpPr>
          <p:spPr bwMode="auto">
            <a:xfrm>
              <a:off x="3840" y="2276"/>
              <a:ext cx="1632" cy="364"/>
            </a:xfrm>
            <a:prstGeom prst="rect">
              <a:avLst/>
            </a:prstGeom>
            <a:noFill/>
            <a:ln w="9525">
              <a:noFill/>
              <a:miter lim="800000"/>
              <a:headEnd/>
              <a:tailEnd/>
            </a:ln>
          </p:spPr>
          <p:txBody>
            <a:bodyPr/>
            <a:lstStyle/>
            <a:p>
              <a:pPr algn="ctr" eaLnBrk="0" hangingPunct="0"/>
              <a:r>
                <a:rPr lang="en-US" sz="1800" b="1" dirty="0"/>
                <a:t>Fig. 13</a:t>
              </a:r>
            </a:p>
            <a:p>
              <a:pPr algn="ctr" eaLnBrk="0" hangingPunct="0"/>
              <a:r>
                <a:rPr lang="en-US" sz="1800" dirty="0"/>
                <a:t>Modeling specular reflection.</a:t>
              </a:r>
            </a:p>
          </p:txBody>
        </p:sp>
        <p:sp>
          <p:nvSpPr>
            <p:cNvPr id="33803" name="Text Box 11"/>
            <p:cNvSpPr txBox="1">
              <a:spLocks noChangeAspect="1" noChangeArrowheads="1"/>
            </p:cNvSpPr>
            <p:nvPr/>
          </p:nvSpPr>
          <p:spPr bwMode="auto">
            <a:xfrm>
              <a:off x="4668" y="960"/>
              <a:ext cx="445" cy="297"/>
            </a:xfrm>
            <a:prstGeom prst="rect">
              <a:avLst/>
            </a:prstGeom>
            <a:noFill/>
            <a:ln w="9525">
              <a:noFill/>
              <a:miter lim="800000"/>
              <a:headEnd/>
              <a:tailEnd/>
            </a:ln>
          </p:spPr>
          <p:txBody>
            <a:bodyPr/>
            <a:lstStyle/>
            <a:p>
              <a:pPr eaLnBrk="0" hangingPunct="0"/>
              <a:r>
                <a:rPr lang="en-US" sz="1200" b="1"/>
                <a:t>N</a:t>
              </a:r>
            </a:p>
          </p:txBody>
        </p:sp>
        <p:sp>
          <p:nvSpPr>
            <p:cNvPr id="33804" name="Text Box 12"/>
            <p:cNvSpPr txBox="1">
              <a:spLocks noChangeAspect="1" noChangeArrowheads="1"/>
            </p:cNvSpPr>
            <p:nvPr/>
          </p:nvSpPr>
          <p:spPr bwMode="auto">
            <a:xfrm>
              <a:off x="3873" y="1405"/>
              <a:ext cx="255" cy="179"/>
            </a:xfrm>
            <a:prstGeom prst="rect">
              <a:avLst/>
            </a:prstGeom>
            <a:noFill/>
            <a:ln w="9525">
              <a:noFill/>
              <a:miter lim="800000"/>
              <a:headEnd/>
              <a:tailEnd/>
            </a:ln>
          </p:spPr>
          <p:txBody>
            <a:bodyPr/>
            <a:lstStyle/>
            <a:p>
              <a:pPr eaLnBrk="0" hangingPunct="0"/>
              <a:r>
                <a:rPr lang="en-US" sz="1200" b="1"/>
                <a:t>L</a:t>
              </a:r>
            </a:p>
          </p:txBody>
        </p:sp>
        <p:sp>
          <p:nvSpPr>
            <p:cNvPr id="33805" name="Text Box 13"/>
            <p:cNvSpPr txBox="1">
              <a:spLocks noChangeAspect="1" noChangeArrowheads="1"/>
            </p:cNvSpPr>
            <p:nvPr/>
          </p:nvSpPr>
          <p:spPr bwMode="auto">
            <a:xfrm>
              <a:off x="3617" y="1200"/>
              <a:ext cx="1039" cy="240"/>
            </a:xfrm>
            <a:prstGeom prst="rect">
              <a:avLst/>
            </a:prstGeom>
            <a:noFill/>
            <a:ln w="9525">
              <a:noFill/>
              <a:miter lim="800000"/>
              <a:headEnd/>
              <a:tailEnd/>
            </a:ln>
          </p:spPr>
          <p:txBody>
            <a:bodyPr/>
            <a:lstStyle/>
            <a:p>
              <a:pPr eaLnBrk="0" hangingPunct="0"/>
              <a:r>
                <a:rPr lang="en-US" sz="1600" dirty="0"/>
                <a:t>To Light Source</a:t>
              </a:r>
            </a:p>
          </p:txBody>
        </p:sp>
        <p:sp>
          <p:nvSpPr>
            <p:cNvPr id="33806" name="Text Box 14"/>
            <p:cNvSpPr txBox="1">
              <a:spLocks noChangeAspect="1" noChangeArrowheads="1"/>
            </p:cNvSpPr>
            <p:nvPr/>
          </p:nvSpPr>
          <p:spPr bwMode="auto">
            <a:xfrm>
              <a:off x="4451" y="1667"/>
              <a:ext cx="445" cy="445"/>
            </a:xfrm>
            <a:prstGeom prst="rect">
              <a:avLst/>
            </a:prstGeom>
            <a:noFill/>
            <a:ln w="9525">
              <a:noFill/>
              <a:miter lim="800000"/>
              <a:headEnd/>
              <a:tailEnd/>
            </a:ln>
          </p:spPr>
          <p:txBody>
            <a:bodyPr/>
            <a:lstStyle/>
            <a:p>
              <a:pPr eaLnBrk="0" hangingPunct="0"/>
              <a:r>
                <a:rPr lang="en-US" sz="1200" i="1">
                  <a:sym typeface="Symbol" pitchFamily="26" charset="2"/>
                </a:rPr>
                <a:t></a:t>
              </a:r>
              <a:endParaRPr lang="en-US" sz="1200"/>
            </a:p>
          </p:txBody>
        </p:sp>
        <p:sp>
          <p:nvSpPr>
            <p:cNvPr id="33807" name="Text Box 15"/>
            <p:cNvSpPr txBox="1">
              <a:spLocks noChangeAspect="1" noChangeArrowheads="1"/>
            </p:cNvSpPr>
            <p:nvPr/>
          </p:nvSpPr>
          <p:spPr bwMode="auto">
            <a:xfrm>
              <a:off x="4519" y="1632"/>
              <a:ext cx="445" cy="445"/>
            </a:xfrm>
            <a:prstGeom prst="rect">
              <a:avLst/>
            </a:prstGeom>
            <a:noFill/>
            <a:ln w="9525">
              <a:noFill/>
              <a:miter lim="800000"/>
              <a:headEnd/>
              <a:tailEnd/>
            </a:ln>
          </p:spPr>
          <p:txBody>
            <a:bodyPr/>
            <a:lstStyle/>
            <a:p>
              <a:pPr algn="ctr" eaLnBrk="0" hangingPunct="0"/>
              <a:r>
                <a:rPr lang="en-US" sz="1200" i="1">
                  <a:sym typeface="Symbol" pitchFamily="26" charset="2"/>
                </a:rPr>
                <a:t></a:t>
              </a:r>
              <a:endParaRPr lang="en-US" sz="1200"/>
            </a:p>
          </p:txBody>
        </p:sp>
        <p:sp>
          <p:nvSpPr>
            <p:cNvPr id="33808" name="Freeform 16"/>
            <p:cNvSpPr>
              <a:spLocks noChangeAspect="1"/>
            </p:cNvSpPr>
            <p:nvPr/>
          </p:nvSpPr>
          <p:spPr bwMode="auto">
            <a:xfrm flipH="1">
              <a:off x="4668" y="1850"/>
              <a:ext cx="111" cy="59"/>
            </a:xfrm>
            <a:custGeom>
              <a:avLst/>
              <a:gdLst/>
              <a:ahLst/>
              <a:cxnLst>
                <a:cxn ang="0">
                  <a:pos x="0" y="71"/>
                </a:cxn>
                <a:cxn ang="0">
                  <a:pos x="135" y="3"/>
                </a:cxn>
              </a:cxnLst>
              <a:rect l="0" t="0" r="r" b="b"/>
              <a:pathLst>
                <a:path w="135" h="71">
                  <a:moveTo>
                    <a:pt x="0" y="71"/>
                  </a:moveTo>
                  <a:cubicBezTo>
                    <a:pt x="19" y="0"/>
                    <a:pt x="74" y="3"/>
                    <a:pt x="135" y="3"/>
                  </a:cubicBezTo>
                </a:path>
              </a:pathLst>
            </a:custGeom>
            <a:noFill/>
            <a:ln w="9525">
              <a:solidFill>
                <a:srgbClr val="000000"/>
              </a:solidFill>
              <a:round/>
              <a:headEnd/>
              <a:tailEnd/>
            </a:ln>
          </p:spPr>
          <p:txBody>
            <a:bodyPr/>
            <a:lstStyle/>
            <a:p>
              <a:endParaRPr lang="en-US"/>
            </a:p>
          </p:txBody>
        </p:sp>
        <p:sp>
          <p:nvSpPr>
            <p:cNvPr id="33809" name="Freeform 17"/>
            <p:cNvSpPr>
              <a:spLocks noChangeAspect="1"/>
            </p:cNvSpPr>
            <p:nvPr/>
          </p:nvSpPr>
          <p:spPr bwMode="auto">
            <a:xfrm>
              <a:off x="4600" y="1850"/>
              <a:ext cx="92" cy="13"/>
            </a:xfrm>
            <a:custGeom>
              <a:avLst/>
              <a:gdLst/>
              <a:ahLst/>
              <a:cxnLst>
                <a:cxn ang="0">
                  <a:pos x="0" y="15"/>
                </a:cxn>
                <a:cxn ang="0">
                  <a:pos x="112" y="0"/>
                </a:cxn>
              </a:cxnLst>
              <a:rect l="0" t="0" r="r" b="b"/>
              <a:pathLst>
                <a:path w="112" h="15">
                  <a:moveTo>
                    <a:pt x="0" y="15"/>
                  </a:moveTo>
                  <a:cubicBezTo>
                    <a:pt x="36" y="3"/>
                    <a:pt x="74" y="0"/>
                    <a:pt x="112" y="0"/>
                  </a:cubicBezTo>
                </a:path>
              </a:pathLst>
            </a:custGeom>
            <a:noFill/>
            <a:ln w="9525">
              <a:solidFill>
                <a:srgbClr val="000000"/>
              </a:solidFill>
              <a:round/>
              <a:headEnd/>
              <a:tailEnd/>
            </a:ln>
          </p:spPr>
          <p:txBody>
            <a:bodyPr/>
            <a:lstStyle/>
            <a:p>
              <a:endParaRPr lang="en-US"/>
            </a:p>
          </p:txBody>
        </p:sp>
        <p:sp>
          <p:nvSpPr>
            <p:cNvPr id="33810" name="Text Box 18"/>
            <p:cNvSpPr txBox="1">
              <a:spLocks noChangeAspect="1" noChangeArrowheads="1"/>
            </p:cNvSpPr>
            <p:nvPr/>
          </p:nvSpPr>
          <p:spPr bwMode="auto">
            <a:xfrm>
              <a:off x="5261" y="1300"/>
              <a:ext cx="259" cy="188"/>
            </a:xfrm>
            <a:prstGeom prst="rect">
              <a:avLst/>
            </a:prstGeom>
            <a:noFill/>
            <a:ln w="9525">
              <a:noFill/>
              <a:miter lim="800000"/>
              <a:headEnd/>
              <a:tailEnd/>
            </a:ln>
          </p:spPr>
          <p:txBody>
            <a:bodyPr/>
            <a:lstStyle/>
            <a:p>
              <a:pPr eaLnBrk="0" hangingPunct="0"/>
              <a:r>
                <a:rPr lang="en-US" sz="1200" b="1"/>
                <a:t>R</a:t>
              </a:r>
            </a:p>
          </p:txBody>
        </p:sp>
        <p:sp>
          <p:nvSpPr>
            <p:cNvPr id="33811" name="Line 19"/>
            <p:cNvSpPr>
              <a:spLocks noChangeAspect="1" noChangeShapeType="1"/>
            </p:cNvSpPr>
            <p:nvPr/>
          </p:nvSpPr>
          <p:spPr bwMode="auto">
            <a:xfrm flipV="1">
              <a:off x="4668" y="1850"/>
              <a:ext cx="890" cy="149"/>
            </a:xfrm>
            <a:prstGeom prst="line">
              <a:avLst/>
            </a:prstGeom>
            <a:noFill/>
            <a:ln w="9525">
              <a:solidFill>
                <a:srgbClr val="000000"/>
              </a:solidFill>
              <a:round/>
              <a:headEnd/>
              <a:tailEnd type="triangle" w="med" len="med"/>
            </a:ln>
          </p:spPr>
          <p:txBody>
            <a:bodyPr/>
            <a:lstStyle/>
            <a:p>
              <a:endParaRPr lang="en-US"/>
            </a:p>
          </p:txBody>
        </p:sp>
        <p:sp>
          <p:nvSpPr>
            <p:cNvPr id="33812" name="Text Box 20"/>
            <p:cNvSpPr txBox="1">
              <a:spLocks noChangeAspect="1" noChangeArrowheads="1"/>
            </p:cNvSpPr>
            <p:nvPr/>
          </p:nvSpPr>
          <p:spPr bwMode="auto">
            <a:xfrm>
              <a:off x="5459" y="1702"/>
              <a:ext cx="445" cy="297"/>
            </a:xfrm>
            <a:prstGeom prst="rect">
              <a:avLst/>
            </a:prstGeom>
            <a:noFill/>
            <a:ln w="9525">
              <a:noFill/>
              <a:miter lim="800000"/>
              <a:headEnd/>
              <a:tailEnd/>
            </a:ln>
          </p:spPr>
          <p:txBody>
            <a:bodyPr/>
            <a:lstStyle/>
            <a:p>
              <a:pPr eaLnBrk="0" hangingPunct="0"/>
              <a:r>
                <a:rPr lang="en-US" sz="1200" b="1"/>
                <a:t>V</a:t>
              </a:r>
            </a:p>
          </p:txBody>
        </p:sp>
        <p:sp>
          <p:nvSpPr>
            <p:cNvPr id="33813" name="Freeform 21"/>
            <p:cNvSpPr>
              <a:spLocks noChangeAspect="1"/>
            </p:cNvSpPr>
            <p:nvPr/>
          </p:nvSpPr>
          <p:spPr bwMode="auto">
            <a:xfrm>
              <a:off x="4668" y="1857"/>
              <a:ext cx="167" cy="111"/>
            </a:xfrm>
            <a:custGeom>
              <a:avLst/>
              <a:gdLst/>
              <a:ahLst/>
              <a:cxnLst>
                <a:cxn ang="0">
                  <a:pos x="0" y="0"/>
                </a:cxn>
                <a:cxn ang="0">
                  <a:pos x="158" y="67"/>
                </a:cxn>
                <a:cxn ang="0">
                  <a:pos x="188" y="112"/>
                </a:cxn>
                <a:cxn ang="0">
                  <a:pos x="203" y="135"/>
                </a:cxn>
              </a:cxnLst>
              <a:rect l="0" t="0" r="r" b="b"/>
              <a:pathLst>
                <a:path w="203" h="135">
                  <a:moveTo>
                    <a:pt x="0" y="0"/>
                  </a:moveTo>
                  <a:cubicBezTo>
                    <a:pt x="62" y="6"/>
                    <a:pt x="117" y="15"/>
                    <a:pt x="158" y="67"/>
                  </a:cubicBezTo>
                  <a:cubicBezTo>
                    <a:pt x="169" y="81"/>
                    <a:pt x="178" y="97"/>
                    <a:pt x="188" y="112"/>
                  </a:cubicBezTo>
                  <a:cubicBezTo>
                    <a:pt x="193" y="120"/>
                    <a:pt x="203" y="135"/>
                    <a:pt x="203" y="135"/>
                  </a:cubicBezTo>
                </a:path>
              </a:pathLst>
            </a:custGeom>
            <a:noFill/>
            <a:ln w="9525">
              <a:solidFill>
                <a:srgbClr val="000000"/>
              </a:solidFill>
              <a:round/>
              <a:headEnd/>
              <a:tailEnd/>
            </a:ln>
          </p:spPr>
          <p:txBody>
            <a:bodyPr/>
            <a:lstStyle/>
            <a:p>
              <a:endParaRPr lang="en-US"/>
            </a:p>
          </p:txBody>
        </p:sp>
        <p:sp>
          <p:nvSpPr>
            <p:cNvPr id="33814" name="Freeform 22"/>
            <p:cNvSpPr>
              <a:spLocks noChangeAspect="1"/>
            </p:cNvSpPr>
            <p:nvPr/>
          </p:nvSpPr>
          <p:spPr bwMode="auto">
            <a:xfrm>
              <a:off x="4538" y="1850"/>
              <a:ext cx="117" cy="32"/>
            </a:xfrm>
            <a:custGeom>
              <a:avLst/>
              <a:gdLst/>
              <a:ahLst/>
              <a:cxnLst>
                <a:cxn ang="0">
                  <a:pos x="142" y="0"/>
                </a:cxn>
                <a:cxn ang="0">
                  <a:pos x="82" y="8"/>
                </a:cxn>
                <a:cxn ang="0">
                  <a:pos x="7" y="38"/>
                </a:cxn>
                <a:cxn ang="0">
                  <a:pos x="0" y="30"/>
                </a:cxn>
              </a:cxnLst>
              <a:rect l="0" t="0" r="r" b="b"/>
              <a:pathLst>
                <a:path w="142" h="39">
                  <a:moveTo>
                    <a:pt x="142" y="0"/>
                  </a:moveTo>
                  <a:cubicBezTo>
                    <a:pt x="122" y="3"/>
                    <a:pt x="102" y="4"/>
                    <a:pt x="82" y="8"/>
                  </a:cubicBezTo>
                  <a:cubicBezTo>
                    <a:pt x="56" y="14"/>
                    <a:pt x="33" y="33"/>
                    <a:pt x="7" y="38"/>
                  </a:cubicBezTo>
                  <a:cubicBezTo>
                    <a:pt x="4" y="39"/>
                    <a:pt x="2" y="33"/>
                    <a:pt x="0" y="30"/>
                  </a:cubicBezTo>
                </a:path>
              </a:pathLst>
            </a:custGeom>
            <a:noFill/>
            <a:ln w="9525">
              <a:solidFill>
                <a:srgbClr val="000000"/>
              </a:solidFill>
              <a:round/>
              <a:headEnd/>
              <a:tailEnd/>
            </a:ln>
          </p:spPr>
          <p:txBody>
            <a:bodyPr/>
            <a:lstStyle/>
            <a:p>
              <a:endParaRPr lang="en-US"/>
            </a:p>
          </p:txBody>
        </p:sp>
        <p:sp>
          <p:nvSpPr>
            <p:cNvPr id="33815" name="Text Box 23"/>
            <p:cNvSpPr txBox="1">
              <a:spLocks noChangeAspect="1" noChangeArrowheads="1"/>
            </p:cNvSpPr>
            <p:nvPr/>
          </p:nvSpPr>
          <p:spPr bwMode="auto">
            <a:xfrm>
              <a:off x="4860" y="1741"/>
              <a:ext cx="228" cy="179"/>
            </a:xfrm>
            <a:prstGeom prst="rect">
              <a:avLst/>
            </a:prstGeom>
            <a:noFill/>
            <a:ln w="9525">
              <a:noFill/>
              <a:miter lim="800000"/>
              <a:headEnd/>
              <a:tailEnd/>
            </a:ln>
          </p:spPr>
          <p:txBody>
            <a:bodyPr/>
            <a:lstStyle/>
            <a:p>
              <a:pPr eaLnBrk="0" hangingPunct="0"/>
              <a:r>
                <a:rPr lang="en-US" sz="1200" i="1">
                  <a:sym typeface="Symbol" pitchFamily="26" charset="2"/>
                </a:rPr>
                <a:t></a:t>
              </a:r>
              <a:endParaRPr lang="en-US" sz="1200"/>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381000" y="76200"/>
            <a:ext cx="8077200" cy="1143000"/>
          </a:xfrm>
        </p:spPr>
        <p:txBody>
          <a:bodyPr/>
          <a:lstStyle/>
          <a:p>
            <a:r>
              <a:rPr lang="en-US" dirty="0"/>
              <a:t>Phong </a:t>
            </a:r>
            <a:r>
              <a:rPr lang="en-US" dirty="0" smtClean="0"/>
              <a:t>Specular-Reflection Model </a:t>
            </a:r>
            <a:endParaRPr lang="en-US" dirty="0"/>
          </a:p>
        </p:txBody>
      </p:sp>
      <p:sp>
        <p:nvSpPr>
          <p:cNvPr id="34819" name="Rectangle 3"/>
          <p:cNvSpPr>
            <a:spLocks noGrp="1" noChangeArrowheads="1"/>
          </p:cNvSpPr>
          <p:nvPr>
            <p:ph type="body" idx="1"/>
          </p:nvPr>
        </p:nvSpPr>
        <p:spPr>
          <a:xfrm>
            <a:off x="381000" y="1447800"/>
            <a:ext cx="8534400" cy="4876800"/>
          </a:xfrm>
        </p:spPr>
        <p:txBody>
          <a:bodyPr/>
          <a:lstStyle/>
          <a:p>
            <a:pPr>
              <a:buFontTx/>
              <a:buNone/>
            </a:pPr>
            <a:r>
              <a:rPr lang="en-US" sz="2800" b="1" i="1" dirty="0"/>
              <a:t>Phong </a:t>
            </a:r>
            <a:r>
              <a:rPr lang="en-US" sz="2800" b="1" i="1" dirty="0" smtClean="0"/>
              <a:t>specular-reflection model </a:t>
            </a:r>
            <a:r>
              <a:rPr lang="en-US" sz="2800" dirty="0"/>
              <a:t>is</a:t>
            </a:r>
            <a:r>
              <a:rPr lang="en-US" sz="2800" b="1" i="1" dirty="0"/>
              <a:t> </a:t>
            </a:r>
            <a:r>
              <a:rPr lang="en-US" sz="2800" dirty="0"/>
              <a:t>an empirical model for calculating </a:t>
            </a:r>
            <a:r>
              <a:rPr lang="en-US" sz="2800" dirty="0" smtClean="0"/>
              <a:t>the specular-reflection </a:t>
            </a:r>
            <a:r>
              <a:rPr lang="en-US" sz="2800" dirty="0"/>
              <a:t>range:</a:t>
            </a:r>
          </a:p>
          <a:p>
            <a:r>
              <a:rPr lang="en-US" sz="2800" dirty="0"/>
              <a:t>Sets the intensity of specular reflection proportional to </a:t>
            </a:r>
            <a:r>
              <a:rPr lang="en-US" sz="2800" dirty="0" err="1" smtClean="0"/>
              <a:t>cos</a:t>
            </a:r>
            <a:r>
              <a:rPr lang="en-US" sz="2800" i="1" baseline="30000" dirty="0" err="1" smtClean="0"/>
              <a:t>n</a:t>
            </a:r>
            <a:r>
              <a:rPr lang="en-US" sz="2200" i="1" baseline="30000" dirty="0" err="1" smtClean="0"/>
              <a:t>s</a:t>
            </a:r>
            <a:r>
              <a:rPr lang="en-US" sz="2800" i="1" dirty="0" smtClean="0">
                <a:sym typeface="Symbol" pitchFamily="26" charset="2"/>
              </a:rPr>
              <a:t></a:t>
            </a:r>
            <a:r>
              <a:rPr lang="en-US" sz="2800" dirty="0"/>
              <a:t>;</a:t>
            </a:r>
          </a:p>
          <a:p>
            <a:r>
              <a:rPr lang="en-US" sz="2800" dirty="0"/>
              <a:t>Angle </a:t>
            </a:r>
            <a:r>
              <a:rPr lang="en-US" sz="2800" i="1" dirty="0">
                <a:sym typeface="Symbol" pitchFamily="26" charset="2"/>
              </a:rPr>
              <a:t></a:t>
            </a:r>
            <a:r>
              <a:rPr lang="en-US" sz="2800" dirty="0"/>
              <a:t> assigned values in the range 0</a:t>
            </a:r>
            <a:r>
              <a:rPr lang="en-US" sz="2800" baseline="30000" dirty="0"/>
              <a:t>o</a:t>
            </a:r>
            <a:r>
              <a:rPr lang="en-US" sz="2800" dirty="0"/>
              <a:t> to 90</a:t>
            </a:r>
            <a:r>
              <a:rPr lang="en-US" sz="2800" baseline="30000" dirty="0"/>
              <a:t>o</a:t>
            </a:r>
            <a:r>
              <a:rPr lang="en-US" sz="2800" dirty="0"/>
              <a:t>, so that </a:t>
            </a:r>
            <a:r>
              <a:rPr lang="en-US" sz="2800" dirty="0" err="1"/>
              <a:t>cos</a:t>
            </a:r>
            <a:r>
              <a:rPr lang="en-US" sz="2800" i="1" dirty="0">
                <a:sym typeface="Symbol" pitchFamily="26" charset="2"/>
              </a:rPr>
              <a:t></a:t>
            </a:r>
            <a:r>
              <a:rPr lang="en-US" sz="2800" dirty="0"/>
              <a:t> values from 0 to 1;</a:t>
            </a:r>
          </a:p>
          <a:p>
            <a:r>
              <a:rPr lang="en-US" sz="2800" b="1" i="1" dirty="0"/>
              <a:t>Specular-reflection parameter</a:t>
            </a:r>
            <a:r>
              <a:rPr lang="en-US" sz="2800" i="1" dirty="0"/>
              <a:t> n</a:t>
            </a:r>
            <a:r>
              <a:rPr lang="en-US" sz="2800" i="1" baseline="-30000" dirty="0"/>
              <a:t>s</a:t>
            </a:r>
            <a:r>
              <a:rPr lang="en-US" sz="2800" dirty="0"/>
              <a:t> is determined by the type of surface, </a:t>
            </a:r>
          </a:p>
          <a:p>
            <a:r>
              <a:rPr lang="en-US" sz="2800" b="1" i="1" dirty="0"/>
              <a:t>Specular-reflection coefficient</a:t>
            </a:r>
            <a:r>
              <a:rPr lang="en-US" sz="2800" i="1" dirty="0"/>
              <a:t> </a:t>
            </a:r>
            <a:r>
              <a:rPr lang="en-US" sz="2800" i="1" dirty="0" err="1"/>
              <a:t>k</a:t>
            </a:r>
            <a:r>
              <a:rPr lang="en-US" sz="2800" i="1" baseline="-30000" dirty="0" err="1"/>
              <a:t>s</a:t>
            </a:r>
            <a:r>
              <a:rPr lang="en-US" sz="2800" dirty="0"/>
              <a:t> equal to some value in the range 0 to 1 for each surface.</a:t>
            </a:r>
          </a:p>
          <a:p>
            <a:endParaRPr lang="en-US" sz="28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7848600" cy="1143000"/>
          </a:xfrm>
        </p:spPr>
        <p:txBody>
          <a:bodyPr/>
          <a:lstStyle/>
          <a:p>
            <a:r>
              <a:rPr lang="en-US" dirty="0" smtClean="0"/>
              <a:t>Phong Specular-Reflection Model </a:t>
            </a:r>
            <a:endParaRPr lang="en-US" dirty="0"/>
          </a:p>
        </p:txBody>
      </p:sp>
      <p:sp>
        <p:nvSpPr>
          <p:cNvPr id="3" name="Content Placeholder 2"/>
          <p:cNvSpPr>
            <a:spLocks noGrp="1"/>
          </p:cNvSpPr>
          <p:nvPr>
            <p:ph idx="1"/>
          </p:nvPr>
        </p:nvSpPr>
        <p:spPr>
          <a:xfrm>
            <a:off x="381000" y="1219200"/>
            <a:ext cx="8382000" cy="5410200"/>
          </a:xfrm>
        </p:spPr>
        <p:txBody>
          <a:bodyPr/>
          <a:lstStyle/>
          <a:p>
            <a:r>
              <a:rPr lang="en-US" dirty="0" smtClean="0"/>
              <a:t>The intensity of specular reflection depends on the materials properties of the surface and the angle of incidence, as well as other factors such as the polarization and color of the incident light.</a:t>
            </a:r>
          </a:p>
          <a:p>
            <a:r>
              <a:rPr lang="en-US" dirty="0" smtClean="0"/>
              <a:t>According to </a:t>
            </a:r>
            <a:r>
              <a:rPr lang="en-US" i="1" dirty="0" smtClean="0"/>
              <a:t>Fresnel’s Laws of Reflection</a:t>
            </a:r>
            <a:r>
              <a:rPr lang="en-US" dirty="0" smtClean="0"/>
              <a:t>, </a:t>
            </a:r>
          </a:p>
          <a:p>
            <a:pPr>
              <a:lnSpc>
                <a:spcPct val="90000"/>
              </a:lnSpc>
              <a:buFontTx/>
              <a:buNone/>
            </a:pPr>
            <a:r>
              <a:rPr lang="en-US" dirty="0" smtClean="0"/>
              <a:t>	Phong specular-reflection model is given as:</a:t>
            </a:r>
          </a:p>
          <a:p>
            <a:pPr algn="ctr">
              <a:lnSpc>
                <a:spcPct val="90000"/>
              </a:lnSpc>
              <a:buFontTx/>
              <a:buNone/>
            </a:pPr>
            <a:r>
              <a:rPr lang="en-US" i="1" dirty="0" err="1" smtClean="0"/>
              <a:t>I</a:t>
            </a:r>
            <a:r>
              <a:rPr lang="en-US" i="1" baseline="-30000" dirty="0" err="1" smtClean="0"/>
              <a:t>spec</a:t>
            </a:r>
            <a:r>
              <a:rPr lang="en-US" dirty="0" smtClean="0"/>
              <a:t> = </a:t>
            </a:r>
            <a:r>
              <a:rPr lang="en-US" i="1" dirty="0" smtClean="0"/>
              <a:t>W(</a:t>
            </a:r>
            <a:r>
              <a:rPr lang="el-GR" i="1" dirty="0" smtClean="0"/>
              <a:t>ϴ</a:t>
            </a:r>
            <a:r>
              <a:rPr lang="en-US" i="1" dirty="0" smtClean="0"/>
              <a:t>)I</a:t>
            </a:r>
            <a:r>
              <a:rPr lang="en-US" i="1" baseline="-30000" dirty="0" smtClean="0"/>
              <a:t>l </a:t>
            </a:r>
            <a:r>
              <a:rPr lang="en-US" dirty="0" err="1" smtClean="0"/>
              <a:t>cos</a:t>
            </a:r>
            <a:r>
              <a:rPr lang="en-US" i="1" baseline="30000" dirty="0" err="1" smtClean="0"/>
              <a:t>n</a:t>
            </a:r>
            <a:r>
              <a:rPr lang="en-US" sz="2400" i="1" baseline="30000" dirty="0" err="1" smtClean="0"/>
              <a:t>s</a:t>
            </a:r>
            <a:r>
              <a:rPr lang="en-US" i="1" dirty="0" smtClean="0">
                <a:sym typeface="Symbol" pitchFamily="26" charset="2"/>
              </a:rPr>
              <a:t></a:t>
            </a:r>
          </a:p>
          <a:p>
            <a:pPr>
              <a:lnSpc>
                <a:spcPct val="90000"/>
              </a:lnSpc>
              <a:buFontTx/>
              <a:buNone/>
            </a:pPr>
            <a:r>
              <a:rPr lang="en-US" sz="2800" i="1" dirty="0" smtClean="0">
                <a:sym typeface="Symbol" pitchFamily="26" charset="2"/>
              </a:rPr>
              <a:t>	Where </a:t>
            </a:r>
            <a:r>
              <a:rPr lang="en-US" sz="2800" i="1" dirty="0" smtClean="0"/>
              <a:t>W(</a:t>
            </a:r>
            <a:r>
              <a:rPr lang="el-GR" sz="2800" i="1" dirty="0" smtClean="0"/>
              <a:t>ϴ</a:t>
            </a:r>
            <a:r>
              <a:rPr lang="en-US" sz="2800" i="1" dirty="0" smtClean="0"/>
              <a:t>) </a:t>
            </a:r>
            <a:r>
              <a:rPr lang="en-US" sz="2800" dirty="0" smtClean="0"/>
              <a:t>is a monochromatic specular-reflection coefficient and </a:t>
            </a:r>
            <a:r>
              <a:rPr lang="el-GR" sz="2800" i="1" dirty="0" smtClean="0"/>
              <a:t>ϴ</a:t>
            </a:r>
            <a:r>
              <a:rPr lang="en-US" sz="2800" i="1" dirty="0" smtClean="0"/>
              <a:t>=0</a:t>
            </a:r>
            <a:r>
              <a:rPr lang="en-US" sz="2800" i="1" baseline="30000" dirty="0" smtClean="0"/>
              <a:t>o</a:t>
            </a:r>
            <a:r>
              <a:rPr lang="en-US" sz="2800" i="1" dirty="0" smtClean="0"/>
              <a:t> </a:t>
            </a:r>
            <a:r>
              <a:rPr lang="en-US" sz="2800" dirty="0" smtClean="0"/>
              <a:t>to </a:t>
            </a:r>
            <a:r>
              <a:rPr lang="el-GR" sz="2800" i="1" dirty="0" smtClean="0"/>
              <a:t>ϴ</a:t>
            </a:r>
            <a:r>
              <a:rPr lang="en-US" sz="2800" i="1" dirty="0" smtClean="0"/>
              <a:t>=90</a:t>
            </a:r>
            <a:r>
              <a:rPr lang="en-US" sz="2800" i="1" baseline="30000" dirty="0" smtClean="0"/>
              <a:t>o</a:t>
            </a:r>
            <a:r>
              <a:rPr lang="en-US" sz="2800" i="1" dirty="0" smtClean="0"/>
              <a:t> or W(</a:t>
            </a:r>
            <a:r>
              <a:rPr lang="el-GR" sz="2800" i="1" dirty="0" smtClean="0"/>
              <a:t>ϴ</a:t>
            </a:r>
            <a:r>
              <a:rPr lang="en-US" sz="2800" i="1" dirty="0" smtClean="0"/>
              <a:t>)=0 to W(</a:t>
            </a:r>
            <a:r>
              <a:rPr lang="el-GR" sz="2800" i="1" dirty="0" smtClean="0"/>
              <a:t>ϴ</a:t>
            </a:r>
            <a:r>
              <a:rPr lang="en-US" sz="2800" i="1" dirty="0" smtClean="0"/>
              <a:t>)=1</a:t>
            </a:r>
            <a:endParaRPr lang="en-US" sz="2800" dirty="0" smtClean="0"/>
          </a:p>
          <a:p>
            <a:pPr>
              <a:buNone/>
            </a:pP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57200" y="76200"/>
            <a:ext cx="8001000" cy="1143000"/>
          </a:xfrm>
        </p:spPr>
        <p:txBody>
          <a:bodyPr/>
          <a:lstStyle/>
          <a:p>
            <a:r>
              <a:rPr lang="en-US" dirty="0" smtClean="0"/>
              <a:t>Phong Specular-Reflection Model </a:t>
            </a:r>
            <a:endParaRPr lang="en-US" dirty="0"/>
          </a:p>
        </p:txBody>
      </p:sp>
      <p:sp>
        <p:nvSpPr>
          <p:cNvPr id="36867" name="Rectangle 3"/>
          <p:cNvSpPr>
            <a:spLocks noGrp="1" noChangeArrowheads="1"/>
          </p:cNvSpPr>
          <p:nvPr>
            <p:ph type="body" idx="1"/>
          </p:nvPr>
        </p:nvSpPr>
        <p:spPr>
          <a:xfrm>
            <a:off x="381000" y="1295400"/>
            <a:ext cx="8534400" cy="2438400"/>
          </a:xfrm>
        </p:spPr>
        <p:txBody>
          <a:bodyPr/>
          <a:lstStyle/>
          <a:p>
            <a:r>
              <a:rPr lang="en-US" sz="2800"/>
              <a:t>Very shiny surface is modeled with a large value for </a:t>
            </a:r>
            <a:r>
              <a:rPr lang="en-US" sz="2800" i="1"/>
              <a:t>n</a:t>
            </a:r>
            <a:r>
              <a:rPr lang="en-US" sz="2800" i="1" baseline="-30000"/>
              <a:t>s</a:t>
            </a:r>
            <a:r>
              <a:rPr lang="en-US" sz="2800"/>
              <a:t> (say, 100 or more);</a:t>
            </a:r>
          </a:p>
          <a:p>
            <a:r>
              <a:rPr lang="en-US" sz="2800"/>
              <a:t>Small values are used for duller surfaces.</a:t>
            </a:r>
          </a:p>
          <a:p>
            <a:r>
              <a:rPr lang="en-US" sz="2800"/>
              <a:t> For perfect reflector (perfect mirror), </a:t>
            </a:r>
            <a:r>
              <a:rPr lang="en-US" sz="2800" i="1"/>
              <a:t>n</a:t>
            </a:r>
            <a:r>
              <a:rPr lang="en-US" sz="2800" i="1" baseline="-30000"/>
              <a:t>s</a:t>
            </a:r>
            <a:r>
              <a:rPr lang="en-US" sz="2800"/>
              <a:t> is infinite;</a:t>
            </a:r>
          </a:p>
          <a:p>
            <a:endParaRPr lang="en-US" sz="2800"/>
          </a:p>
          <a:p>
            <a:endParaRPr lang="en-US" sz="2800"/>
          </a:p>
        </p:txBody>
      </p:sp>
      <p:grpSp>
        <p:nvGrpSpPr>
          <p:cNvPr id="36888" name="Group 24"/>
          <p:cNvGrpSpPr>
            <a:grpSpLocks/>
          </p:cNvGrpSpPr>
          <p:nvPr/>
        </p:nvGrpSpPr>
        <p:grpSpPr bwMode="auto">
          <a:xfrm>
            <a:off x="69850" y="3505200"/>
            <a:ext cx="8997950" cy="3124200"/>
            <a:chOff x="44" y="2160"/>
            <a:chExt cx="5668" cy="1968"/>
          </a:xfrm>
        </p:grpSpPr>
        <p:sp>
          <p:nvSpPr>
            <p:cNvPr id="36869" name="AutoShape 5"/>
            <p:cNvSpPr>
              <a:spLocks noChangeAspect="1" noChangeArrowheads="1"/>
            </p:cNvSpPr>
            <p:nvPr/>
          </p:nvSpPr>
          <p:spPr bwMode="auto">
            <a:xfrm rot="2736825" flipV="1">
              <a:off x="4347" y="2164"/>
              <a:ext cx="997" cy="1209"/>
            </a:xfrm>
            <a:prstGeom prst="triangle">
              <a:avLst>
                <a:gd name="adj" fmla="val 50000"/>
              </a:avLst>
            </a:prstGeom>
            <a:solidFill>
              <a:srgbClr val="99CC00">
                <a:alpha val="50000"/>
              </a:srgbClr>
            </a:solidFill>
            <a:ln w="9525">
              <a:noFill/>
              <a:miter lim="800000"/>
              <a:headEnd/>
              <a:tailEnd/>
            </a:ln>
          </p:spPr>
          <p:txBody>
            <a:bodyPr/>
            <a:lstStyle/>
            <a:p>
              <a:endParaRPr lang="en-US"/>
            </a:p>
          </p:txBody>
        </p:sp>
        <p:sp>
          <p:nvSpPr>
            <p:cNvPr id="36870" name="Line 6"/>
            <p:cNvSpPr>
              <a:spLocks noChangeAspect="1" noChangeShapeType="1"/>
            </p:cNvSpPr>
            <p:nvPr/>
          </p:nvSpPr>
          <p:spPr bwMode="auto">
            <a:xfrm flipV="1">
              <a:off x="4119" y="2596"/>
              <a:ext cx="872" cy="872"/>
            </a:xfrm>
            <a:prstGeom prst="line">
              <a:avLst/>
            </a:prstGeom>
            <a:noFill/>
            <a:ln w="9525">
              <a:solidFill>
                <a:srgbClr val="000000"/>
              </a:solidFill>
              <a:round/>
              <a:headEnd/>
              <a:tailEnd type="triangle" w="med" len="med"/>
            </a:ln>
          </p:spPr>
          <p:txBody>
            <a:bodyPr/>
            <a:lstStyle/>
            <a:p>
              <a:endParaRPr lang="en-US"/>
            </a:p>
          </p:txBody>
        </p:sp>
        <p:sp>
          <p:nvSpPr>
            <p:cNvPr id="36871" name="Line 7"/>
            <p:cNvSpPr>
              <a:spLocks noChangeAspect="1" noChangeShapeType="1"/>
            </p:cNvSpPr>
            <p:nvPr/>
          </p:nvSpPr>
          <p:spPr bwMode="auto">
            <a:xfrm flipV="1">
              <a:off x="4409" y="2305"/>
              <a:ext cx="0" cy="1163"/>
            </a:xfrm>
            <a:prstGeom prst="line">
              <a:avLst/>
            </a:prstGeom>
            <a:noFill/>
            <a:ln w="9525">
              <a:solidFill>
                <a:srgbClr val="000000"/>
              </a:solidFill>
              <a:round/>
              <a:headEnd/>
              <a:tailEnd type="triangle" w="med" len="med"/>
            </a:ln>
          </p:spPr>
          <p:txBody>
            <a:bodyPr/>
            <a:lstStyle/>
            <a:p>
              <a:endParaRPr lang="en-US"/>
            </a:p>
          </p:txBody>
        </p:sp>
        <p:sp>
          <p:nvSpPr>
            <p:cNvPr id="36872" name="Line 8"/>
            <p:cNvSpPr>
              <a:spLocks noChangeAspect="1" noChangeShapeType="1"/>
            </p:cNvSpPr>
            <p:nvPr/>
          </p:nvSpPr>
          <p:spPr bwMode="auto">
            <a:xfrm flipH="1" flipV="1">
              <a:off x="3828" y="2596"/>
              <a:ext cx="872" cy="872"/>
            </a:xfrm>
            <a:prstGeom prst="line">
              <a:avLst/>
            </a:prstGeom>
            <a:noFill/>
            <a:ln w="9525">
              <a:solidFill>
                <a:srgbClr val="000000"/>
              </a:solidFill>
              <a:round/>
              <a:headEnd/>
              <a:tailEnd type="triangle" w="med" len="med"/>
            </a:ln>
          </p:spPr>
          <p:txBody>
            <a:bodyPr/>
            <a:lstStyle/>
            <a:p>
              <a:endParaRPr lang="en-US"/>
            </a:p>
          </p:txBody>
        </p:sp>
        <p:sp>
          <p:nvSpPr>
            <p:cNvPr id="36873" name="Text Box 9"/>
            <p:cNvSpPr txBox="1">
              <a:spLocks noChangeAspect="1" noChangeArrowheads="1"/>
            </p:cNvSpPr>
            <p:nvPr/>
          </p:nvSpPr>
          <p:spPr bwMode="auto">
            <a:xfrm>
              <a:off x="4409" y="2160"/>
              <a:ext cx="436" cy="291"/>
            </a:xfrm>
            <a:prstGeom prst="rect">
              <a:avLst/>
            </a:prstGeom>
            <a:noFill/>
            <a:ln w="9525">
              <a:noFill/>
              <a:miter lim="800000"/>
              <a:headEnd/>
              <a:tailEnd/>
            </a:ln>
          </p:spPr>
          <p:txBody>
            <a:bodyPr/>
            <a:lstStyle/>
            <a:p>
              <a:pPr eaLnBrk="0" hangingPunct="0"/>
              <a:r>
                <a:rPr lang="en-US" sz="1200" b="1"/>
                <a:t>N</a:t>
              </a:r>
            </a:p>
          </p:txBody>
        </p:sp>
        <p:sp>
          <p:nvSpPr>
            <p:cNvPr id="36874" name="Text Box 10"/>
            <p:cNvSpPr txBox="1">
              <a:spLocks noChangeAspect="1" noChangeArrowheads="1"/>
            </p:cNvSpPr>
            <p:nvPr/>
          </p:nvSpPr>
          <p:spPr bwMode="auto">
            <a:xfrm>
              <a:off x="3537" y="2596"/>
              <a:ext cx="436" cy="291"/>
            </a:xfrm>
            <a:prstGeom prst="rect">
              <a:avLst/>
            </a:prstGeom>
            <a:noFill/>
            <a:ln w="9525">
              <a:noFill/>
              <a:miter lim="800000"/>
              <a:headEnd/>
              <a:tailEnd/>
            </a:ln>
          </p:spPr>
          <p:txBody>
            <a:bodyPr/>
            <a:lstStyle/>
            <a:p>
              <a:pPr eaLnBrk="0" hangingPunct="0"/>
              <a:r>
                <a:rPr lang="en-US" sz="1200" b="1"/>
                <a:t>L</a:t>
              </a:r>
            </a:p>
          </p:txBody>
        </p:sp>
        <p:sp>
          <p:nvSpPr>
            <p:cNvPr id="36875" name="Text Box 11"/>
            <p:cNvSpPr txBox="1">
              <a:spLocks noChangeAspect="1" noChangeArrowheads="1"/>
            </p:cNvSpPr>
            <p:nvPr/>
          </p:nvSpPr>
          <p:spPr bwMode="auto">
            <a:xfrm>
              <a:off x="4991" y="2305"/>
              <a:ext cx="436" cy="291"/>
            </a:xfrm>
            <a:prstGeom prst="rect">
              <a:avLst/>
            </a:prstGeom>
            <a:noFill/>
            <a:ln w="9525">
              <a:noFill/>
              <a:miter lim="800000"/>
              <a:headEnd/>
              <a:tailEnd/>
            </a:ln>
          </p:spPr>
          <p:txBody>
            <a:bodyPr/>
            <a:lstStyle/>
            <a:p>
              <a:pPr eaLnBrk="0" hangingPunct="0"/>
              <a:r>
                <a:rPr lang="en-US" sz="1200" b="1"/>
                <a:t>R</a:t>
              </a:r>
            </a:p>
          </p:txBody>
        </p:sp>
        <p:sp>
          <p:nvSpPr>
            <p:cNvPr id="36876" name="AutoShape 12"/>
            <p:cNvSpPr>
              <a:spLocks noChangeAspect="1" noChangeArrowheads="1"/>
            </p:cNvSpPr>
            <p:nvPr/>
          </p:nvSpPr>
          <p:spPr bwMode="auto">
            <a:xfrm rot="2736825" flipV="1">
              <a:off x="1648" y="1942"/>
              <a:ext cx="436" cy="1454"/>
            </a:xfrm>
            <a:prstGeom prst="triangle">
              <a:avLst>
                <a:gd name="adj" fmla="val 50000"/>
              </a:avLst>
            </a:prstGeom>
            <a:solidFill>
              <a:srgbClr val="99CC00">
                <a:alpha val="50000"/>
              </a:srgbClr>
            </a:solidFill>
            <a:ln w="9525">
              <a:noFill/>
              <a:miter lim="800000"/>
              <a:headEnd/>
              <a:tailEnd/>
            </a:ln>
          </p:spPr>
          <p:txBody>
            <a:bodyPr/>
            <a:lstStyle/>
            <a:p>
              <a:endParaRPr lang="en-US"/>
            </a:p>
          </p:txBody>
        </p:sp>
        <p:sp>
          <p:nvSpPr>
            <p:cNvPr id="36877" name="Line 13"/>
            <p:cNvSpPr>
              <a:spLocks noChangeAspect="1" noChangeShapeType="1"/>
            </p:cNvSpPr>
            <p:nvPr/>
          </p:nvSpPr>
          <p:spPr bwMode="auto">
            <a:xfrm flipV="1">
              <a:off x="1067" y="2596"/>
              <a:ext cx="872" cy="872"/>
            </a:xfrm>
            <a:prstGeom prst="line">
              <a:avLst/>
            </a:prstGeom>
            <a:noFill/>
            <a:ln w="9525">
              <a:solidFill>
                <a:srgbClr val="000000"/>
              </a:solidFill>
              <a:round/>
              <a:headEnd/>
              <a:tailEnd type="triangle" w="med" len="med"/>
            </a:ln>
          </p:spPr>
          <p:txBody>
            <a:bodyPr/>
            <a:lstStyle/>
            <a:p>
              <a:endParaRPr lang="en-US"/>
            </a:p>
          </p:txBody>
        </p:sp>
        <p:sp>
          <p:nvSpPr>
            <p:cNvPr id="36878" name="Line 14"/>
            <p:cNvSpPr>
              <a:spLocks noChangeAspect="1" noChangeShapeType="1"/>
            </p:cNvSpPr>
            <p:nvPr/>
          </p:nvSpPr>
          <p:spPr bwMode="auto">
            <a:xfrm flipV="1">
              <a:off x="1357" y="2305"/>
              <a:ext cx="0" cy="1163"/>
            </a:xfrm>
            <a:prstGeom prst="line">
              <a:avLst/>
            </a:prstGeom>
            <a:noFill/>
            <a:ln w="9525">
              <a:solidFill>
                <a:srgbClr val="000000"/>
              </a:solidFill>
              <a:round/>
              <a:headEnd/>
              <a:tailEnd type="triangle" w="med" len="med"/>
            </a:ln>
          </p:spPr>
          <p:txBody>
            <a:bodyPr/>
            <a:lstStyle/>
            <a:p>
              <a:endParaRPr lang="en-US"/>
            </a:p>
          </p:txBody>
        </p:sp>
        <p:sp>
          <p:nvSpPr>
            <p:cNvPr id="36879" name="Line 15"/>
            <p:cNvSpPr>
              <a:spLocks noChangeAspect="1" noChangeShapeType="1"/>
            </p:cNvSpPr>
            <p:nvPr/>
          </p:nvSpPr>
          <p:spPr bwMode="auto">
            <a:xfrm flipH="1" flipV="1">
              <a:off x="776" y="2596"/>
              <a:ext cx="872" cy="872"/>
            </a:xfrm>
            <a:prstGeom prst="line">
              <a:avLst/>
            </a:prstGeom>
            <a:noFill/>
            <a:ln w="9525">
              <a:solidFill>
                <a:srgbClr val="000000"/>
              </a:solidFill>
              <a:round/>
              <a:headEnd/>
              <a:tailEnd type="triangle" w="med" len="med"/>
            </a:ln>
          </p:spPr>
          <p:txBody>
            <a:bodyPr/>
            <a:lstStyle/>
            <a:p>
              <a:endParaRPr lang="en-US"/>
            </a:p>
          </p:txBody>
        </p:sp>
        <p:sp>
          <p:nvSpPr>
            <p:cNvPr id="36880" name="Oval 16"/>
            <p:cNvSpPr>
              <a:spLocks noChangeAspect="1" noChangeArrowheads="1"/>
            </p:cNvSpPr>
            <p:nvPr/>
          </p:nvSpPr>
          <p:spPr bwMode="auto">
            <a:xfrm>
              <a:off x="631" y="3177"/>
              <a:ext cx="1453" cy="582"/>
            </a:xfrm>
            <a:prstGeom prst="ellipse">
              <a:avLst/>
            </a:prstGeom>
            <a:solidFill>
              <a:srgbClr val="C0C0C0"/>
            </a:solidFill>
            <a:ln w="9525">
              <a:solidFill>
                <a:srgbClr val="000000"/>
              </a:solidFill>
              <a:round/>
              <a:headEnd/>
              <a:tailEnd/>
            </a:ln>
          </p:spPr>
          <p:txBody>
            <a:bodyPr/>
            <a:lstStyle/>
            <a:p>
              <a:endParaRPr lang="en-US"/>
            </a:p>
          </p:txBody>
        </p:sp>
        <p:sp>
          <p:nvSpPr>
            <p:cNvPr id="36881" name="Rectangle 17"/>
            <p:cNvSpPr>
              <a:spLocks noChangeAspect="1" noChangeArrowheads="1"/>
            </p:cNvSpPr>
            <p:nvPr/>
          </p:nvSpPr>
          <p:spPr bwMode="auto">
            <a:xfrm>
              <a:off x="485" y="3468"/>
              <a:ext cx="1744" cy="582"/>
            </a:xfrm>
            <a:prstGeom prst="rect">
              <a:avLst/>
            </a:prstGeom>
            <a:solidFill>
              <a:srgbClr val="FFFFFF"/>
            </a:solidFill>
            <a:ln w="9525">
              <a:noFill/>
              <a:miter lim="800000"/>
              <a:headEnd/>
              <a:tailEnd/>
            </a:ln>
          </p:spPr>
          <p:txBody>
            <a:bodyPr/>
            <a:lstStyle/>
            <a:p>
              <a:pPr algn="ctr" eaLnBrk="0" hangingPunct="0"/>
              <a:r>
                <a:rPr lang="en-US" sz="1800" dirty="0"/>
                <a:t>Shiny Surface (Large </a:t>
              </a:r>
              <a:r>
                <a:rPr lang="en-US" sz="1800" i="1" dirty="0"/>
                <a:t>n</a:t>
              </a:r>
              <a:r>
                <a:rPr lang="en-US" sz="1800" i="1" baseline="-25000" dirty="0"/>
                <a:t>s</a:t>
              </a:r>
              <a:r>
                <a:rPr lang="en-US" sz="1800" dirty="0"/>
                <a:t>)</a:t>
              </a:r>
            </a:p>
          </p:txBody>
        </p:sp>
        <p:sp>
          <p:nvSpPr>
            <p:cNvPr id="36882" name="Text Box 18"/>
            <p:cNvSpPr txBox="1">
              <a:spLocks noChangeAspect="1" noChangeArrowheads="1"/>
            </p:cNvSpPr>
            <p:nvPr/>
          </p:nvSpPr>
          <p:spPr bwMode="auto">
            <a:xfrm>
              <a:off x="1357" y="2160"/>
              <a:ext cx="436" cy="291"/>
            </a:xfrm>
            <a:prstGeom prst="rect">
              <a:avLst/>
            </a:prstGeom>
            <a:noFill/>
            <a:ln w="9525">
              <a:noFill/>
              <a:miter lim="800000"/>
              <a:headEnd/>
              <a:tailEnd/>
            </a:ln>
          </p:spPr>
          <p:txBody>
            <a:bodyPr/>
            <a:lstStyle/>
            <a:p>
              <a:pPr eaLnBrk="0" hangingPunct="0"/>
              <a:r>
                <a:rPr lang="en-US" sz="1200" b="1"/>
                <a:t>N</a:t>
              </a:r>
            </a:p>
          </p:txBody>
        </p:sp>
        <p:sp>
          <p:nvSpPr>
            <p:cNvPr id="36883" name="Text Box 19"/>
            <p:cNvSpPr txBox="1">
              <a:spLocks noChangeAspect="1" noChangeArrowheads="1"/>
            </p:cNvSpPr>
            <p:nvPr/>
          </p:nvSpPr>
          <p:spPr bwMode="auto">
            <a:xfrm>
              <a:off x="485" y="2596"/>
              <a:ext cx="436" cy="291"/>
            </a:xfrm>
            <a:prstGeom prst="rect">
              <a:avLst/>
            </a:prstGeom>
            <a:noFill/>
            <a:ln w="9525">
              <a:noFill/>
              <a:miter lim="800000"/>
              <a:headEnd/>
              <a:tailEnd/>
            </a:ln>
          </p:spPr>
          <p:txBody>
            <a:bodyPr/>
            <a:lstStyle/>
            <a:p>
              <a:pPr eaLnBrk="0" hangingPunct="0"/>
              <a:r>
                <a:rPr lang="en-US" sz="1200" b="1"/>
                <a:t>L</a:t>
              </a:r>
            </a:p>
          </p:txBody>
        </p:sp>
        <p:sp>
          <p:nvSpPr>
            <p:cNvPr id="36884" name="Text Box 20"/>
            <p:cNvSpPr txBox="1">
              <a:spLocks noChangeAspect="1" noChangeArrowheads="1"/>
            </p:cNvSpPr>
            <p:nvPr/>
          </p:nvSpPr>
          <p:spPr bwMode="auto">
            <a:xfrm>
              <a:off x="1939" y="2305"/>
              <a:ext cx="436" cy="291"/>
            </a:xfrm>
            <a:prstGeom prst="rect">
              <a:avLst/>
            </a:prstGeom>
            <a:noFill/>
            <a:ln w="9525">
              <a:noFill/>
              <a:miter lim="800000"/>
              <a:headEnd/>
              <a:tailEnd/>
            </a:ln>
          </p:spPr>
          <p:txBody>
            <a:bodyPr/>
            <a:lstStyle/>
            <a:p>
              <a:pPr eaLnBrk="0" hangingPunct="0"/>
              <a:r>
                <a:rPr lang="en-US" sz="1200" b="1"/>
                <a:t>R</a:t>
              </a:r>
            </a:p>
          </p:txBody>
        </p:sp>
        <p:sp>
          <p:nvSpPr>
            <p:cNvPr id="36885" name="Oval 21"/>
            <p:cNvSpPr>
              <a:spLocks noChangeAspect="1" noChangeArrowheads="1"/>
            </p:cNvSpPr>
            <p:nvPr/>
          </p:nvSpPr>
          <p:spPr bwMode="auto">
            <a:xfrm>
              <a:off x="3683" y="3177"/>
              <a:ext cx="1453" cy="582"/>
            </a:xfrm>
            <a:prstGeom prst="ellipse">
              <a:avLst/>
            </a:prstGeom>
            <a:solidFill>
              <a:srgbClr val="C0C0C0"/>
            </a:solidFill>
            <a:ln w="9525">
              <a:solidFill>
                <a:srgbClr val="000000"/>
              </a:solidFill>
              <a:round/>
              <a:headEnd/>
              <a:tailEnd/>
            </a:ln>
          </p:spPr>
          <p:txBody>
            <a:bodyPr/>
            <a:lstStyle/>
            <a:p>
              <a:endParaRPr lang="en-US"/>
            </a:p>
          </p:txBody>
        </p:sp>
        <p:sp>
          <p:nvSpPr>
            <p:cNvPr id="36886" name="Rectangle 22"/>
            <p:cNvSpPr>
              <a:spLocks noChangeAspect="1" noChangeArrowheads="1"/>
            </p:cNvSpPr>
            <p:nvPr/>
          </p:nvSpPr>
          <p:spPr bwMode="auto">
            <a:xfrm>
              <a:off x="3537" y="3468"/>
              <a:ext cx="1744" cy="582"/>
            </a:xfrm>
            <a:prstGeom prst="rect">
              <a:avLst/>
            </a:prstGeom>
            <a:solidFill>
              <a:srgbClr val="FFFFFF"/>
            </a:solidFill>
            <a:ln w="9525">
              <a:noFill/>
              <a:miter lim="800000"/>
              <a:headEnd/>
              <a:tailEnd/>
            </a:ln>
          </p:spPr>
          <p:txBody>
            <a:bodyPr/>
            <a:lstStyle/>
            <a:p>
              <a:pPr algn="ctr" eaLnBrk="0" hangingPunct="0"/>
              <a:r>
                <a:rPr lang="en-US" sz="1800" dirty="0"/>
                <a:t>Dull Surface</a:t>
              </a:r>
            </a:p>
            <a:p>
              <a:pPr algn="ctr" eaLnBrk="0" hangingPunct="0"/>
              <a:r>
                <a:rPr lang="en-US" sz="1800" dirty="0"/>
                <a:t>(Small </a:t>
              </a:r>
              <a:r>
                <a:rPr lang="en-US" sz="1800" i="1" dirty="0"/>
                <a:t>n</a:t>
              </a:r>
              <a:r>
                <a:rPr lang="en-US" sz="1800" i="1" baseline="-25000" dirty="0"/>
                <a:t>s</a:t>
              </a:r>
              <a:r>
                <a:rPr lang="en-US" sz="1800" dirty="0"/>
                <a:t>)</a:t>
              </a:r>
            </a:p>
            <a:p>
              <a:pPr algn="ctr" eaLnBrk="0" hangingPunct="0"/>
              <a:endParaRPr lang="en-US" sz="1800" dirty="0"/>
            </a:p>
          </p:txBody>
        </p:sp>
        <p:sp>
          <p:nvSpPr>
            <p:cNvPr id="36887" name="Text Box 23"/>
            <p:cNvSpPr txBox="1">
              <a:spLocks noChangeAspect="1" noChangeArrowheads="1"/>
            </p:cNvSpPr>
            <p:nvPr/>
          </p:nvSpPr>
          <p:spPr bwMode="auto">
            <a:xfrm>
              <a:off x="44" y="3696"/>
              <a:ext cx="5668" cy="432"/>
            </a:xfrm>
            <a:prstGeom prst="rect">
              <a:avLst/>
            </a:prstGeom>
            <a:noFill/>
            <a:ln w="9525">
              <a:noFill/>
              <a:miter lim="800000"/>
              <a:headEnd/>
              <a:tailEnd/>
            </a:ln>
          </p:spPr>
          <p:txBody>
            <a:bodyPr/>
            <a:lstStyle/>
            <a:p>
              <a:pPr algn="ctr" eaLnBrk="0" hangingPunct="0"/>
              <a:r>
                <a:rPr lang="en-US" sz="1800" b="1" dirty="0"/>
                <a:t>Fig. 14</a:t>
              </a:r>
            </a:p>
            <a:p>
              <a:pPr algn="ctr" eaLnBrk="0" hangingPunct="0"/>
              <a:r>
                <a:rPr lang="en-US" sz="1800" dirty="0"/>
                <a:t>Modeling specular reflection with parameter </a:t>
              </a:r>
              <a:r>
                <a:rPr lang="en-US" sz="1800" i="1" dirty="0"/>
                <a:t>n</a:t>
              </a:r>
              <a:r>
                <a:rPr lang="en-US" sz="1800" i="1" baseline="-25000" dirty="0"/>
                <a:t>s</a:t>
              </a:r>
              <a:r>
                <a:rPr lang="en-US" sz="1800" dirty="0"/>
                <a:t>.</a:t>
              </a: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533400" y="76200"/>
            <a:ext cx="7924800" cy="1143000"/>
          </a:xfrm>
        </p:spPr>
        <p:txBody>
          <a:bodyPr/>
          <a:lstStyle/>
          <a:p>
            <a:r>
              <a:rPr lang="en-US" dirty="0" smtClean="0"/>
              <a:t>Phong Specular-Reflection Model </a:t>
            </a:r>
            <a:endParaRPr lang="en-US" dirty="0"/>
          </a:p>
        </p:txBody>
      </p:sp>
      <p:grpSp>
        <p:nvGrpSpPr>
          <p:cNvPr id="38937" name="Group 25"/>
          <p:cNvGrpSpPr>
            <a:grpSpLocks noChangeAspect="1"/>
          </p:cNvGrpSpPr>
          <p:nvPr/>
        </p:nvGrpSpPr>
        <p:grpSpPr bwMode="auto">
          <a:xfrm>
            <a:off x="146050" y="1219200"/>
            <a:ext cx="8997950" cy="5364163"/>
            <a:chOff x="1803" y="1260"/>
            <a:chExt cx="8457" cy="5040"/>
          </a:xfrm>
        </p:grpSpPr>
        <p:grpSp>
          <p:nvGrpSpPr>
            <p:cNvPr id="38938" name="Group 26"/>
            <p:cNvGrpSpPr>
              <a:grpSpLocks noChangeAspect="1"/>
            </p:cNvGrpSpPr>
            <p:nvPr/>
          </p:nvGrpSpPr>
          <p:grpSpPr bwMode="auto">
            <a:xfrm>
              <a:off x="1803" y="1260"/>
              <a:ext cx="8457" cy="4370"/>
              <a:chOff x="1803" y="1260"/>
              <a:chExt cx="8457" cy="4370"/>
            </a:xfrm>
          </p:grpSpPr>
          <p:pic>
            <p:nvPicPr>
              <p:cNvPr id="38939" name="Picture 27" descr="Lectures\fig14-14.gif"/>
              <p:cNvPicPr>
                <a:picLocks noChangeAspect="1" noChangeArrowheads="1"/>
              </p:cNvPicPr>
              <p:nvPr/>
            </p:nvPicPr>
            <p:blipFill>
              <a:blip r:embed="rId3" cstate="print"/>
              <a:srcRect/>
              <a:stretch>
                <a:fillRect/>
              </a:stretch>
            </p:blipFill>
            <p:spPr bwMode="auto">
              <a:xfrm>
                <a:off x="1803" y="1440"/>
                <a:ext cx="8300" cy="4190"/>
              </a:xfrm>
              <a:prstGeom prst="rect">
                <a:avLst/>
              </a:prstGeom>
              <a:noFill/>
              <a:ln w="9525">
                <a:noFill/>
                <a:miter lim="800000"/>
                <a:headEnd/>
                <a:tailEnd/>
              </a:ln>
            </p:spPr>
          </p:pic>
          <p:sp>
            <p:nvSpPr>
              <p:cNvPr id="38940" name="Text Box 28"/>
              <p:cNvSpPr txBox="1">
                <a:spLocks noChangeAspect="1" noChangeArrowheads="1"/>
              </p:cNvSpPr>
              <p:nvPr/>
            </p:nvSpPr>
            <p:spPr bwMode="auto">
              <a:xfrm>
                <a:off x="5940" y="1260"/>
                <a:ext cx="1080" cy="540"/>
              </a:xfrm>
              <a:prstGeom prst="rect">
                <a:avLst/>
              </a:prstGeom>
              <a:noFill/>
              <a:ln w="9525">
                <a:noFill/>
                <a:miter lim="800000"/>
                <a:headEnd/>
                <a:tailEnd/>
              </a:ln>
            </p:spPr>
            <p:txBody>
              <a:bodyPr/>
              <a:lstStyle/>
              <a:p>
                <a:pPr eaLnBrk="0" hangingPunct="0"/>
                <a:r>
                  <a:rPr lang="en-US" sz="2000" dirty="0" err="1"/>
                  <a:t>cos</a:t>
                </a:r>
                <a:r>
                  <a:rPr lang="en-US" sz="2800" i="1" baseline="30000" dirty="0" err="1"/>
                  <a:t>n</a:t>
                </a:r>
                <a:r>
                  <a:rPr lang="en-US" sz="2000" i="1" baseline="30000" dirty="0" err="1"/>
                  <a:t>s</a:t>
                </a:r>
                <a:r>
                  <a:rPr lang="en-US" sz="2000" i="1" dirty="0">
                    <a:sym typeface="Symbol" pitchFamily="26" charset="2"/>
                  </a:rPr>
                  <a:t></a:t>
                </a:r>
                <a:endParaRPr lang="en-US" sz="2000" i="1" dirty="0"/>
              </a:p>
            </p:txBody>
          </p:sp>
          <p:sp>
            <p:nvSpPr>
              <p:cNvPr id="38941" name="Text Box 29"/>
              <p:cNvSpPr txBox="1">
                <a:spLocks noChangeAspect="1" noChangeArrowheads="1"/>
              </p:cNvSpPr>
              <p:nvPr/>
            </p:nvSpPr>
            <p:spPr bwMode="auto">
              <a:xfrm>
                <a:off x="9720" y="4860"/>
                <a:ext cx="540" cy="540"/>
              </a:xfrm>
              <a:prstGeom prst="rect">
                <a:avLst/>
              </a:prstGeom>
              <a:noFill/>
              <a:ln w="9525">
                <a:noFill/>
                <a:miter lim="800000"/>
                <a:headEnd/>
                <a:tailEnd/>
              </a:ln>
            </p:spPr>
            <p:txBody>
              <a:bodyPr/>
              <a:lstStyle/>
              <a:p>
                <a:pPr eaLnBrk="0" hangingPunct="0"/>
                <a:r>
                  <a:rPr lang="en-US" sz="1200" i="1">
                    <a:sym typeface="Symbol" pitchFamily="26" charset="2"/>
                  </a:rPr>
                  <a:t></a:t>
                </a:r>
                <a:endParaRPr lang="en-US" sz="1200" i="1"/>
              </a:p>
            </p:txBody>
          </p:sp>
        </p:grpSp>
        <p:sp>
          <p:nvSpPr>
            <p:cNvPr id="38942" name="Text Box 30"/>
            <p:cNvSpPr txBox="1">
              <a:spLocks noChangeAspect="1" noChangeArrowheads="1"/>
            </p:cNvSpPr>
            <p:nvPr/>
          </p:nvSpPr>
          <p:spPr bwMode="auto">
            <a:xfrm>
              <a:off x="2533" y="5580"/>
              <a:ext cx="6840" cy="720"/>
            </a:xfrm>
            <a:prstGeom prst="rect">
              <a:avLst/>
            </a:prstGeom>
            <a:noFill/>
            <a:ln w="9525">
              <a:noFill/>
              <a:miter lim="800000"/>
              <a:headEnd/>
              <a:tailEnd/>
            </a:ln>
          </p:spPr>
          <p:txBody>
            <a:bodyPr/>
            <a:lstStyle/>
            <a:p>
              <a:pPr algn="ctr" eaLnBrk="0" hangingPunct="0"/>
              <a:r>
                <a:rPr lang="en-US" sz="2000" b="1" dirty="0"/>
                <a:t>Fig. 15</a:t>
              </a:r>
            </a:p>
            <a:p>
              <a:pPr algn="ctr" eaLnBrk="0" hangingPunct="0"/>
              <a:r>
                <a:rPr lang="en-US" sz="2000" dirty="0"/>
                <a:t>Plots of </a:t>
              </a:r>
              <a:r>
                <a:rPr lang="en-US" sz="2000" dirty="0" err="1"/>
                <a:t>cos</a:t>
              </a:r>
              <a:r>
                <a:rPr lang="en-US" sz="2800" i="1" baseline="30000" dirty="0" err="1"/>
                <a:t>n</a:t>
              </a:r>
              <a:r>
                <a:rPr lang="en-US" sz="2000" i="1" baseline="30000" dirty="0" err="1"/>
                <a:t>s</a:t>
              </a:r>
              <a:r>
                <a:rPr lang="en-US" sz="2000" i="1" dirty="0">
                  <a:sym typeface="Symbol" pitchFamily="26" charset="2"/>
                </a:rPr>
                <a:t></a:t>
              </a:r>
              <a:r>
                <a:rPr lang="en-US" sz="2000" dirty="0"/>
                <a:t> for several values of specular parameter </a:t>
              </a:r>
              <a:r>
                <a:rPr lang="en-US" sz="2000" i="1" dirty="0"/>
                <a:t>n</a:t>
              </a:r>
              <a:r>
                <a:rPr lang="en-US" sz="2000" i="1" baseline="-25000" dirty="0"/>
                <a:t>s</a:t>
              </a:r>
              <a:r>
                <a:rPr lang="en-US" sz="2000" dirty="0"/>
                <a:t>.</a:t>
              </a: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76200"/>
            <a:ext cx="8001000" cy="1143000"/>
          </a:xfrm>
        </p:spPr>
        <p:txBody>
          <a:bodyPr/>
          <a:lstStyle/>
          <a:p>
            <a:r>
              <a:rPr lang="en-US" dirty="0" smtClean="0"/>
              <a:t>Phong Specular-Reflection Model </a:t>
            </a:r>
            <a:endParaRPr lang="en-US" dirty="0"/>
          </a:p>
        </p:txBody>
      </p:sp>
      <p:sp>
        <p:nvSpPr>
          <p:cNvPr id="40963" name="Rectangle 3"/>
          <p:cNvSpPr>
            <a:spLocks noGrp="1" noChangeArrowheads="1"/>
          </p:cNvSpPr>
          <p:nvPr>
            <p:ph type="body" idx="1"/>
          </p:nvPr>
        </p:nvSpPr>
        <p:spPr>
          <a:xfrm>
            <a:off x="304800" y="1066800"/>
            <a:ext cx="8458200" cy="5486400"/>
          </a:xfrm>
        </p:spPr>
        <p:txBody>
          <a:bodyPr/>
          <a:lstStyle/>
          <a:p>
            <a:pPr>
              <a:lnSpc>
                <a:spcPct val="90000"/>
              </a:lnSpc>
              <a:buFontTx/>
              <a:buNone/>
            </a:pPr>
            <a:r>
              <a:rPr lang="en-US" dirty="0"/>
              <a:t>Phong specular-reflection model:</a:t>
            </a:r>
          </a:p>
          <a:p>
            <a:pPr algn="ctr">
              <a:lnSpc>
                <a:spcPct val="90000"/>
              </a:lnSpc>
              <a:buFontTx/>
              <a:buNone/>
            </a:pPr>
            <a:r>
              <a:rPr lang="en-US" i="1" dirty="0" err="1"/>
              <a:t>I</a:t>
            </a:r>
            <a:r>
              <a:rPr lang="en-US" i="1" baseline="-30000" dirty="0" err="1"/>
              <a:t>spec</a:t>
            </a:r>
            <a:r>
              <a:rPr lang="en-US" dirty="0"/>
              <a:t> = </a:t>
            </a:r>
            <a:r>
              <a:rPr lang="en-US" i="1" dirty="0" err="1"/>
              <a:t>k</a:t>
            </a:r>
            <a:r>
              <a:rPr lang="en-US" i="1" baseline="-30000" dirty="0" err="1"/>
              <a:t>s</a:t>
            </a:r>
            <a:r>
              <a:rPr lang="en-US" i="1" dirty="0" err="1"/>
              <a:t>I</a:t>
            </a:r>
            <a:r>
              <a:rPr lang="en-US" i="1" baseline="-30000" dirty="0" err="1"/>
              <a:t>l</a:t>
            </a:r>
            <a:r>
              <a:rPr lang="en-US" i="1" baseline="-30000" dirty="0"/>
              <a:t> </a:t>
            </a:r>
            <a:r>
              <a:rPr lang="en-US" dirty="0" err="1"/>
              <a:t>cos</a:t>
            </a:r>
            <a:r>
              <a:rPr lang="en-US" sz="3600" i="1" baseline="30000" dirty="0" err="1"/>
              <a:t>n</a:t>
            </a:r>
            <a:r>
              <a:rPr lang="en-US" sz="2800" i="1" baseline="30000" dirty="0" err="1"/>
              <a:t>s</a:t>
            </a:r>
            <a:r>
              <a:rPr lang="en-US" i="1" dirty="0">
                <a:sym typeface="Symbol" pitchFamily="26" charset="2"/>
              </a:rPr>
              <a:t></a:t>
            </a:r>
            <a:endParaRPr lang="en-US" dirty="0"/>
          </a:p>
          <a:p>
            <a:pPr>
              <a:lnSpc>
                <a:spcPct val="90000"/>
              </a:lnSpc>
              <a:buFontTx/>
              <a:buNone/>
            </a:pPr>
            <a:r>
              <a:rPr lang="en-US" dirty="0"/>
              <a:t>Since </a:t>
            </a:r>
            <a:r>
              <a:rPr lang="en-US" b="1" dirty="0"/>
              <a:t>V </a:t>
            </a:r>
            <a:r>
              <a:rPr lang="en-US" dirty="0"/>
              <a:t>and </a:t>
            </a:r>
            <a:r>
              <a:rPr lang="en-US" b="1" dirty="0"/>
              <a:t>R </a:t>
            </a:r>
            <a:r>
              <a:rPr lang="en-US" dirty="0"/>
              <a:t>are unit </a:t>
            </a:r>
          </a:p>
          <a:p>
            <a:pPr>
              <a:lnSpc>
                <a:spcPct val="90000"/>
              </a:lnSpc>
              <a:buFontTx/>
              <a:buNone/>
            </a:pPr>
            <a:r>
              <a:rPr lang="en-US" dirty="0"/>
              <a:t>vectors in the viewing </a:t>
            </a:r>
          </a:p>
          <a:p>
            <a:pPr>
              <a:lnSpc>
                <a:spcPct val="90000"/>
              </a:lnSpc>
              <a:buFontTx/>
              <a:buNone/>
            </a:pPr>
            <a:r>
              <a:rPr lang="en-US" dirty="0"/>
              <a:t>and specular-reflection</a:t>
            </a:r>
          </a:p>
          <a:p>
            <a:pPr>
              <a:lnSpc>
                <a:spcPct val="90000"/>
              </a:lnSpc>
              <a:buFontTx/>
              <a:buNone/>
            </a:pPr>
            <a:r>
              <a:rPr lang="en-US" dirty="0"/>
              <a:t>directions, we can </a:t>
            </a:r>
          </a:p>
          <a:p>
            <a:pPr>
              <a:lnSpc>
                <a:spcPct val="90000"/>
              </a:lnSpc>
              <a:buFontTx/>
              <a:buNone/>
            </a:pPr>
            <a:r>
              <a:rPr lang="en-US" dirty="0"/>
              <a:t>calculate the value of </a:t>
            </a:r>
          </a:p>
          <a:p>
            <a:pPr>
              <a:lnSpc>
                <a:spcPct val="90000"/>
              </a:lnSpc>
              <a:buFontTx/>
              <a:buNone/>
            </a:pPr>
            <a:r>
              <a:rPr lang="en-US" dirty="0" err="1"/>
              <a:t>cos</a:t>
            </a:r>
            <a:r>
              <a:rPr lang="en-US" i="1" baseline="30000" dirty="0" err="1"/>
              <a:t>n</a:t>
            </a:r>
            <a:r>
              <a:rPr lang="en-US" sz="2800" i="1" baseline="30000" dirty="0" err="1"/>
              <a:t>s</a:t>
            </a:r>
            <a:r>
              <a:rPr lang="en-US" i="1" dirty="0">
                <a:sym typeface="Symbol" pitchFamily="26" charset="2"/>
              </a:rPr>
              <a:t></a:t>
            </a:r>
            <a:r>
              <a:rPr lang="en-US" dirty="0"/>
              <a:t> with the dot </a:t>
            </a:r>
          </a:p>
          <a:p>
            <a:pPr>
              <a:lnSpc>
                <a:spcPct val="90000"/>
              </a:lnSpc>
              <a:buFontTx/>
              <a:buNone/>
            </a:pPr>
            <a:r>
              <a:rPr lang="en-US" dirty="0"/>
              <a:t>product </a:t>
            </a:r>
            <a:r>
              <a:rPr lang="en-US" b="1" dirty="0"/>
              <a:t>V</a:t>
            </a:r>
            <a:r>
              <a:rPr lang="en-US" b="1" baseline="30000" dirty="0"/>
              <a:t>.</a:t>
            </a:r>
            <a:r>
              <a:rPr lang="en-US" b="1" dirty="0"/>
              <a:t>R</a:t>
            </a:r>
            <a:r>
              <a:rPr lang="en-US" dirty="0"/>
              <a:t>.</a:t>
            </a:r>
          </a:p>
          <a:p>
            <a:pPr algn="ctr">
              <a:lnSpc>
                <a:spcPct val="90000"/>
              </a:lnSpc>
              <a:buFontTx/>
              <a:buNone/>
            </a:pPr>
            <a:r>
              <a:rPr lang="en-US" i="1" dirty="0" err="1"/>
              <a:t>I</a:t>
            </a:r>
            <a:r>
              <a:rPr lang="en-US" i="1" baseline="-30000" dirty="0" err="1"/>
              <a:t>spec</a:t>
            </a:r>
            <a:r>
              <a:rPr lang="en-US" dirty="0"/>
              <a:t> = </a:t>
            </a:r>
            <a:r>
              <a:rPr lang="en-US" i="1" dirty="0" err="1"/>
              <a:t>k</a:t>
            </a:r>
            <a:r>
              <a:rPr lang="en-US" i="1" baseline="-30000" dirty="0" err="1"/>
              <a:t>s</a:t>
            </a:r>
            <a:r>
              <a:rPr lang="en-US" i="1" dirty="0" err="1"/>
              <a:t>I</a:t>
            </a:r>
            <a:r>
              <a:rPr lang="en-US" i="1" baseline="-30000" dirty="0" err="1"/>
              <a:t>l</a:t>
            </a:r>
            <a:r>
              <a:rPr lang="en-US" i="1" baseline="-30000" dirty="0"/>
              <a:t> </a:t>
            </a:r>
            <a:r>
              <a:rPr lang="en-US" dirty="0"/>
              <a:t>(</a:t>
            </a:r>
            <a:r>
              <a:rPr lang="en-US" b="1" dirty="0"/>
              <a:t>V</a:t>
            </a:r>
            <a:r>
              <a:rPr lang="en-US" b="1" baseline="30000" dirty="0"/>
              <a:t>.</a:t>
            </a:r>
            <a:r>
              <a:rPr lang="en-US" b="1" dirty="0"/>
              <a:t>R</a:t>
            </a:r>
            <a:r>
              <a:rPr lang="en-US" dirty="0"/>
              <a:t>)</a:t>
            </a:r>
            <a:r>
              <a:rPr lang="en-US" sz="3600" i="1" baseline="30000" dirty="0"/>
              <a:t>n</a:t>
            </a:r>
            <a:r>
              <a:rPr lang="en-US" sz="2800" i="1" baseline="30000" dirty="0"/>
              <a:t>s</a:t>
            </a:r>
            <a:r>
              <a:rPr lang="en-US" sz="2800" dirty="0"/>
              <a:t> </a:t>
            </a:r>
          </a:p>
          <a:p>
            <a:pPr>
              <a:lnSpc>
                <a:spcPct val="90000"/>
              </a:lnSpc>
            </a:pPr>
            <a:endParaRPr lang="en-US" dirty="0"/>
          </a:p>
        </p:txBody>
      </p:sp>
      <p:grpSp>
        <p:nvGrpSpPr>
          <p:cNvPr id="40964" name="Group 4"/>
          <p:cNvGrpSpPr>
            <a:grpSpLocks/>
          </p:cNvGrpSpPr>
          <p:nvPr/>
        </p:nvGrpSpPr>
        <p:grpSpPr bwMode="auto">
          <a:xfrm>
            <a:off x="5257800" y="2362200"/>
            <a:ext cx="3581400" cy="2819400"/>
            <a:chOff x="3617" y="960"/>
            <a:chExt cx="2287" cy="1781"/>
          </a:xfrm>
        </p:grpSpPr>
        <p:sp>
          <p:nvSpPr>
            <p:cNvPr id="40965" name="Line 5"/>
            <p:cNvSpPr>
              <a:spLocks noChangeAspect="1" noChangeShapeType="1"/>
            </p:cNvSpPr>
            <p:nvPr/>
          </p:nvSpPr>
          <p:spPr bwMode="auto">
            <a:xfrm flipV="1">
              <a:off x="4371" y="1405"/>
              <a:ext cx="890" cy="890"/>
            </a:xfrm>
            <a:prstGeom prst="line">
              <a:avLst/>
            </a:prstGeom>
            <a:noFill/>
            <a:ln w="9525">
              <a:solidFill>
                <a:srgbClr val="000000"/>
              </a:solidFill>
              <a:round/>
              <a:headEnd/>
              <a:tailEnd type="triangle" w="med" len="med"/>
            </a:ln>
          </p:spPr>
          <p:txBody>
            <a:bodyPr/>
            <a:lstStyle/>
            <a:p>
              <a:endParaRPr lang="en-US"/>
            </a:p>
          </p:txBody>
        </p:sp>
        <p:sp>
          <p:nvSpPr>
            <p:cNvPr id="40966" name="Line 6"/>
            <p:cNvSpPr>
              <a:spLocks noChangeAspect="1" noChangeShapeType="1"/>
            </p:cNvSpPr>
            <p:nvPr/>
          </p:nvSpPr>
          <p:spPr bwMode="auto">
            <a:xfrm flipV="1">
              <a:off x="4668" y="1108"/>
              <a:ext cx="0" cy="1187"/>
            </a:xfrm>
            <a:prstGeom prst="line">
              <a:avLst/>
            </a:prstGeom>
            <a:noFill/>
            <a:ln w="9525">
              <a:solidFill>
                <a:srgbClr val="000000"/>
              </a:solidFill>
              <a:round/>
              <a:headEnd/>
              <a:tailEnd type="triangle" w="med" len="med"/>
            </a:ln>
          </p:spPr>
          <p:txBody>
            <a:bodyPr/>
            <a:lstStyle/>
            <a:p>
              <a:endParaRPr lang="en-US"/>
            </a:p>
          </p:txBody>
        </p:sp>
        <p:sp>
          <p:nvSpPr>
            <p:cNvPr id="40967" name="Line 7"/>
            <p:cNvSpPr>
              <a:spLocks noChangeAspect="1" noChangeShapeType="1"/>
            </p:cNvSpPr>
            <p:nvPr/>
          </p:nvSpPr>
          <p:spPr bwMode="auto">
            <a:xfrm flipH="1" flipV="1">
              <a:off x="4074" y="1405"/>
              <a:ext cx="890" cy="890"/>
            </a:xfrm>
            <a:prstGeom prst="line">
              <a:avLst/>
            </a:prstGeom>
            <a:noFill/>
            <a:ln w="9525">
              <a:solidFill>
                <a:srgbClr val="000000"/>
              </a:solidFill>
              <a:round/>
              <a:headEnd/>
              <a:tailEnd type="triangle" w="med" len="med"/>
            </a:ln>
          </p:spPr>
          <p:txBody>
            <a:bodyPr/>
            <a:lstStyle/>
            <a:p>
              <a:endParaRPr lang="en-US"/>
            </a:p>
          </p:txBody>
        </p:sp>
        <p:sp>
          <p:nvSpPr>
            <p:cNvPr id="40968" name="Oval 8"/>
            <p:cNvSpPr>
              <a:spLocks noChangeAspect="1" noChangeArrowheads="1"/>
            </p:cNvSpPr>
            <p:nvPr/>
          </p:nvSpPr>
          <p:spPr bwMode="auto">
            <a:xfrm>
              <a:off x="3926" y="1999"/>
              <a:ext cx="1483" cy="593"/>
            </a:xfrm>
            <a:prstGeom prst="ellipse">
              <a:avLst/>
            </a:prstGeom>
            <a:solidFill>
              <a:srgbClr val="C0C0C0"/>
            </a:solidFill>
            <a:ln w="9525">
              <a:solidFill>
                <a:srgbClr val="000000"/>
              </a:solidFill>
              <a:round/>
              <a:headEnd/>
              <a:tailEnd/>
            </a:ln>
          </p:spPr>
          <p:txBody>
            <a:bodyPr/>
            <a:lstStyle/>
            <a:p>
              <a:endParaRPr lang="en-US"/>
            </a:p>
          </p:txBody>
        </p:sp>
        <p:sp>
          <p:nvSpPr>
            <p:cNvPr id="40969" name="Rectangle 9"/>
            <p:cNvSpPr>
              <a:spLocks noChangeAspect="1" noChangeArrowheads="1"/>
            </p:cNvSpPr>
            <p:nvPr/>
          </p:nvSpPr>
          <p:spPr bwMode="auto">
            <a:xfrm>
              <a:off x="3777" y="2295"/>
              <a:ext cx="1781" cy="446"/>
            </a:xfrm>
            <a:prstGeom prst="rect">
              <a:avLst/>
            </a:prstGeom>
            <a:solidFill>
              <a:srgbClr val="FFFFFF"/>
            </a:solidFill>
            <a:ln w="9525">
              <a:noFill/>
              <a:miter lim="800000"/>
              <a:headEnd/>
              <a:tailEnd/>
            </a:ln>
          </p:spPr>
          <p:txBody>
            <a:bodyPr/>
            <a:lstStyle/>
            <a:p>
              <a:endParaRPr lang="en-US"/>
            </a:p>
          </p:txBody>
        </p:sp>
        <p:sp>
          <p:nvSpPr>
            <p:cNvPr id="40970" name="Text Box 10"/>
            <p:cNvSpPr txBox="1">
              <a:spLocks noChangeAspect="1" noChangeArrowheads="1"/>
            </p:cNvSpPr>
            <p:nvPr/>
          </p:nvSpPr>
          <p:spPr bwMode="auto">
            <a:xfrm>
              <a:off x="3840" y="2276"/>
              <a:ext cx="1632" cy="364"/>
            </a:xfrm>
            <a:prstGeom prst="rect">
              <a:avLst/>
            </a:prstGeom>
            <a:noFill/>
            <a:ln w="9525">
              <a:noFill/>
              <a:miter lim="800000"/>
              <a:headEnd/>
              <a:tailEnd/>
            </a:ln>
          </p:spPr>
          <p:txBody>
            <a:bodyPr/>
            <a:lstStyle/>
            <a:p>
              <a:pPr algn="ctr" eaLnBrk="0" hangingPunct="0"/>
              <a:r>
                <a:rPr lang="en-US" sz="1200" b="1"/>
                <a:t>Fig. 13</a:t>
              </a:r>
            </a:p>
            <a:p>
              <a:pPr algn="ctr" eaLnBrk="0" hangingPunct="0"/>
              <a:r>
                <a:rPr lang="en-US" sz="1200"/>
                <a:t>Modeling specular reflection.</a:t>
              </a:r>
            </a:p>
          </p:txBody>
        </p:sp>
        <p:sp>
          <p:nvSpPr>
            <p:cNvPr id="40971" name="Text Box 11"/>
            <p:cNvSpPr txBox="1">
              <a:spLocks noChangeAspect="1" noChangeArrowheads="1"/>
            </p:cNvSpPr>
            <p:nvPr/>
          </p:nvSpPr>
          <p:spPr bwMode="auto">
            <a:xfrm>
              <a:off x="4668" y="960"/>
              <a:ext cx="445" cy="297"/>
            </a:xfrm>
            <a:prstGeom prst="rect">
              <a:avLst/>
            </a:prstGeom>
            <a:noFill/>
            <a:ln w="9525">
              <a:noFill/>
              <a:miter lim="800000"/>
              <a:headEnd/>
              <a:tailEnd/>
            </a:ln>
          </p:spPr>
          <p:txBody>
            <a:bodyPr/>
            <a:lstStyle/>
            <a:p>
              <a:pPr eaLnBrk="0" hangingPunct="0"/>
              <a:r>
                <a:rPr lang="en-US" sz="1200" b="1"/>
                <a:t>N</a:t>
              </a:r>
            </a:p>
          </p:txBody>
        </p:sp>
        <p:sp>
          <p:nvSpPr>
            <p:cNvPr id="40972" name="Text Box 12"/>
            <p:cNvSpPr txBox="1">
              <a:spLocks noChangeAspect="1" noChangeArrowheads="1"/>
            </p:cNvSpPr>
            <p:nvPr/>
          </p:nvSpPr>
          <p:spPr bwMode="auto">
            <a:xfrm>
              <a:off x="3873" y="1405"/>
              <a:ext cx="255" cy="179"/>
            </a:xfrm>
            <a:prstGeom prst="rect">
              <a:avLst/>
            </a:prstGeom>
            <a:noFill/>
            <a:ln w="9525">
              <a:noFill/>
              <a:miter lim="800000"/>
              <a:headEnd/>
              <a:tailEnd/>
            </a:ln>
          </p:spPr>
          <p:txBody>
            <a:bodyPr/>
            <a:lstStyle/>
            <a:p>
              <a:pPr eaLnBrk="0" hangingPunct="0"/>
              <a:r>
                <a:rPr lang="en-US" sz="1200" b="1"/>
                <a:t>L</a:t>
              </a:r>
            </a:p>
          </p:txBody>
        </p:sp>
        <p:sp>
          <p:nvSpPr>
            <p:cNvPr id="40973" name="Text Box 13"/>
            <p:cNvSpPr txBox="1">
              <a:spLocks noChangeAspect="1" noChangeArrowheads="1"/>
            </p:cNvSpPr>
            <p:nvPr/>
          </p:nvSpPr>
          <p:spPr bwMode="auto">
            <a:xfrm>
              <a:off x="3617" y="1200"/>
              <a:ext cx="1039" cy="240"/>
            </a:xfrm>
            <a:prstGeom prst="rect">
              <a:avLst/>
            </a:prstGeom>
            <a:noFill/>
            <a:ln w="9525">
              <a:noFill/>
              <a:miter lim="800000"/>
              <a:headEnd/>
              <a:tailEnd/>
            </a:ln>
          </p:spPr>
          <p:txBody>
            <a:bodyPr/>
            <a:lstStyle/>
            <a:p>
              <a:pPr eaLnBrk="0" hangingPunct="0"/>
              <a:r>
                <a:rPr lang="en-US" sz="1200"/>
                <a:t>To Light Source</a:t>
              </a:r>
            </a:p>
          </p:txBody>
        </p:sp>
        <p:sp>
          <p:nvSpPr>
            <p:cNvPr id="40974" name="Text Box 14"/>
            <p:cNvSpPr txBox="1">
              <a:spLocks noChangeAspect="1" noChangeArrowheads="1"/>
            </p:cNvSpPr>
            <p:nvPr/>
          </p:nvSpPr>
          <p:spPr bwMode="auto">
            <a:xfrm>
              <a:off x="4451" y="1667"/>
              <a:ext cx="445" cy="445"/>
            </a:xfrm>
            <a:prstGeom prst="rect">
              <a:avLst/>
            </a:prstGeom>
            <a:noFill/>
            <a:ln w="9525">
              <a:noFill/>
              <a:miter lim="800000"/>
              <a:headEnd/>
              <a:tailEnd/>
            </a:ln>
          </p:spPr>
          <p:txBody>
            <a:bodyPr/>
            <a:lstStyle/>
            <a:p>
              <a:pPr eaLnBrk="0" hangingPunct="0"/>
              <a:r>
                <a:rPr lang="en-US" sz="1200" i="1">
                  <a:sym typeface="Symbol" pitchFamily="26" charset="2"/>
                </a:rPr>
                <a:t></a:t>
              </a:r>
              <a:endParaRPr lang="en-US" sz="1200"/>
            </a:p>
          </p:txBody>
        </p:sp>
        <p:sp>
          <p:nvSpPr>
            <p:cNvPr id="40975" name="Text Box 15"/>
            <p:cNvSpPr txBox="1">
              <a:spLocks noChangeAspect="1" noChangeArrowheads="1"/>
            </p:cNvSpPr>
            <p:nvPr/>
          </p:nvSpPr>
          <p:spPr bwMode="auto">
            <a:xfrm>
              <a:off x="4519" y="1632"/>
              <a:ext cx="445" cy="445"/>
            </a:xfrm>
            <a:prstGeom prst="rect">
              <a:avLst/>
            </a:prstGeom>
            <a:noFill/>
            <a:ln w="9525">
              <a:noFill/>
              <a:miter lim="800000"/>
              <a:headEnd/>
              <a:tailEnd/>
            </a:ln>
          </p:spPr>
          <p:txBody>
            <a:bodyPr/>
            <a:lstStyle/>
            <a:p>
              <a:pPr algn="ctr" eaLnBrk="0" hangingPunct="0"/>
              <a:r>
                <a:rPr lang="en-US" sz="1200" i="1">
                  <a:sym typeface="Symbol" pitchFamily="26" charset="2"/>
                </a:rPr>
                <a:t></a:t>
              </a:r>
              <a:endParaRPr lang="en-US" sz="1200"/>
            </a:p>
          </p:txBody>
        </p:sp>
        <p:sp>
          <p:nvSpPr>
            <p:cNvPr id="40976" name="Freeform 16"/>
            <p:cNvSpPr>
              <a:spLocks noChangeAspect="1"/>
            </p:cNvSpPr>
            <p:nvPr/>
          </p:nvSpPr>
          <p:spPr bwMode="auto">
            <a:xfrm flipH="1">
              <a:off x="4668" y="1850"/>
              <a:ext cx="111" cy="59"/>
            </a:xfrm>
            <a:custGeom>
              <a:avLst/>
              <a:gdLst/>
              <a:ahLst/>
              <a:cxnLst>
                <a:cxn ang="0">
                  <a:pos x="0" y="71"/>
                </a:cxn>
                <a:cxn ang="0">
                  <a:pos x="135" y="3"/>
                </a:cxn>
              </a:cxnLst>
              <a:rect l="0" t="0" r="r" b="b"/>
              <a:pathLst>
                <a:path w="135" h="71">
                  <a:moveTo>
                    <a:pt x="0" y="71"/>
                  </a:moveTo>
                  <a:cubicBezTo>
                    <a:pt x="19" y="0"/>
                    <a:pt x="74" y="3"/>
                    <a:pt x="135" y="3"/>
                  </a:cubicBezTo>
                </a:path>
              </a:pathLst>
            </a:custGeom>
            <a:noFill/>
            <a:ln w="9525">
              <a:solidFill>
                <a:srgbClr val="000000"/>
              </a:solidFill>
              <a:round/>
              <a:headEnd/>
              <a:tailEnd/>
            </a:ln>
          </p:spPr>
          <p:txBody>
            <a:bodyPr/>
            <a:lstStyle/>
            <a:p>
              <a:endParaRPr lang="en-US"/>
            </a:p>
          </p:txBody>
        </p:sp>
        <p:sp>
          <p:nvSpPr>
            <p:cNvPr id="40977" name="Freeform 17"/>
            <p:cNvSpPr>
              <a:spLocks noChangeAspect="1"/>
            </p:cNvSpPr>
            <p:nvPr/>
          </p:nvSpPr>
          <p:spPr bwMode="auto">
            <a:xfrm>
              <a:off x="4600" y="1850"/>
              <a:ext cx="92" cy="13"/>
            </a:xfrm>
            <a:custGeom>
              <a:avLst/>
              <a:gdLst/>
              <a:ahLst/>
              <a:cxnLst>
                <a:cxn ang="0">
                  <a:pos x="0" y="15"/>
                </a:cxn>
                <a:cxn ang="0">
                  <a:pos x="112" y="0"/>
                </a:cxn>
              </a:cxnLst>
              <a:rect l="0" t="0" r="r" b="b"/>
              <a:pathLst>
                <a:path w="112" h="15">
                  <a:moveTo>
                    <a:pt x="0" y="15"/>
                  </a:moveTo>
                  <a:cubicBezTo>
                    <a:pt x="36" y="3"/>
                    <a:pt x="74" y="0"/>
                    <a:pt x="112" y="0"/>
                  </a:cubicBezTo>
                </a:path>
              </a:pathLst>
            </a:custGeom>
            <a:noFill/>
            <a:ln w="9525">
              <a:solidFill>
                <a:srgbClr val="000000"/>
              </a:solidFill>
              <a:round/>
              <a:headEnd/>
              <a:tailEnd/>
            </a:ln>
          </p:spPr>
          <p:txBody>
            <a:bodyPr/>
            <a:lstStyle/>
            <a:p>
              <a:endParaRPr lang="en-US"/>
            </a:p>
          </p:txBody>
        </p:sp>
        <p:sp>
          <p:nvSpPr>
            <p:cNvPr id="40978" name="Text Box 18"/>
            <p:cNvSpPr txBox="1">
              <a:spLocks noChangeAspect="1" noChangeArrowheads="1"/>
            </p:cNvSpPr>
            <p:nvPr/>
          </p:nvSpPr>
          <p:spPr bwMode="auto">
            <a:xfrm>
              <a:off x="5261" y="1300"/>
              <a:ext cx="259" cy="188"/>
            </a:xfrm>
            <a:prstGeom prst="rect">
              <a:avLst/>
            </a:prstGeom>
            <a:noFill/>
            <a:ln w="9525">
              <a:noFill/>
              <a:miter lim="800000"/>
              <a:headEnd/>
              <a:tailEnd/>
            </a:ln>
          </p:spPr>
          <p:txBody>
            <a:bodyPr/>
            <a:lstStyle/>
            <a:p>
              <a:pPr eaLnBrk="0" hangingPunct="0"/>
              <a:r>
                <a:rPr lang="en-US" sz="1200" b="1"/>
                <a:t>R</a:t>
              </a:r>
            </a:p>
          </p:txBody>
        </p:sp>
        <p:sp>
          <p:nvSpPr>
            <p:cNvPr id="40979" name="Line 19"/>
            <p:cNvSpPr>
              <a:spLocks noChangeAspect="1" noChangeShapeType="1"/>
            </p:cNvSpPr>
            <p:nvPr/>
          </p:nvSpPr>
          <p:spPr bwMode="auto">
            <a:xfrm flipV="1">
              <a:off x="4668" y="1850"/>
              <a:ext cx="890" cy="149"/>
            </a:xfrm>
            <a:prstGeom prst="line">
              <a:avLst/>
            </a:prstGeom>
            <a:noFill/>
            <a:ln w="9525">
              <a:solidFill>
                <a:srgbClr val="000000"/>
              </a:solidFill>
              <a:round/>
              <a:headEnd/>
              <a:tailEnd type="triangle" w="med" len="med"/>
            </a:ln>
          </p:spPr>
          <p:txBody>
            <a:bodyPr/>
            <a:lstStyle/>
            <a:p>
              <a:endParaRPr lang="en-US"/>
            </a:p>
          </p:txBody>
        </p:sp>
        <p:sp>
          <p:nvSpPr>
            <p:cNvPr id="40980" name="Text Box 20"/>
            <p:cNvSpPr txBox="1">
              <a:spLocks noChangeAspect="1" noChangeArrowheads="1"/>
            </p:cNvSpPr>
            <p:nvPr/>
          </p:nvSpPr>
          <p:spPr bwMode="auto">
            <a:xfrm>
              <a:off x="5459" y="1702"/>
              <a:ext cx="445" cy="297"/>
            </a:xfrm>
            <a:prstGeom prst="rect">
              <a:avLst/>
            </a:prstGeom>
            <a:noFill/>
            <a:ln w="9525">
              <a:noFill/>
              <a:miter lim="800000"/>
              <a:headEnd/>
              <a:tailEnd/>
            </a:ln>
          </p:spPr>
          <p:txBody>
            <a:bodyPr/>
            <a:lstStyle/>
            <a:p>
              <a:pPr eaLnBrk="0" hangingPunct="0"/>
              <a:r>
                <a:rPr lang="en-US" sz="1200" b="1"/>
                <a:t>V</a:t>
              </a:r>
            </a:p>
          </p:txBody>
        </p:sp>
        <p:sp>
          <p:nvSpPr>
            <p:cNvPr id="40981" name="Freeform 21"/>
            <p:cNvSpPr>
              <a:spLocks noChangeAspect="1"/>
            </p:cNvSpPr>
            <p:nvPr/>
          </p:nvSpPr>
          <p:spPr bwMode="auto">
            <a:xfrm>
              <a:off x="4668" y="1857"/>
              <a:ext cx="167" cy="111"/>
            </a:xfrm>
            <a:custGeom>
              <a:avLst/>
              <a:gdLst/>
              <a:ahLst/>
              <a:cxnLst>
                <a:cxn ang="0">
                  <a:pos x="0" y="0"/>
                </a:cxn>
                <a:cxn ang="0">
                  <a:pos x="158" y="67"/>
                </a:cxn>
                <a:cxn ang="0">
                  <a:pos x="188" y="112"/>
                </a:cxn>
                <a:cxn ang="0">
                  <a:pos x="203" y="135"/>
                </a:cxn>
              </a:cxnLst>
              <a:rect l="0" t="0" r="r" b="b"/>
              <a:pathLst>
                <a:path w="203" h="135">
                  <a:moveTo>
                    <a:pt x="0" y="0"/>
                  </a:moveTo>
                  <a:cubicBezTo>
                    <a:pt x="62" y="6"/>
                    <a:pt x="117" y="15"/>
                    <a:pt x="158" y="67"/>
                  </a:cubicBezTo>
                  <a:cubicBezTo>
                    <a:pt x="169" y="81"/>
                    <a:pt x="178" y="97"/>
                    <a:pt x="188" y="112"/>
                  </a:cubicBezTo>
                  <a:cubicBezTo>
                    <a:pt x="193" y="120"/>
                    <a:pt x="203" y="135"/>
                    <a:pt x="203" y="135"/>
                  </a:cubicBezTo>
                </a:path>
              </a:pathLst>
            </a:custGeom>
            <a:noFill/>
            <a:ln w="9525">
              <a:solidFill>
                <a:srgbClr val="000000"/>
              </a:solidFill>
              <a:round/>
              <a:headEnd/>
              <a:tailEnd/>
            </a:ln>
          </p:spPr>
          <p:txBody>
            <a:bodyPr/>
            <a:lstStyle/>
            <a:p>
              <a:endParaRPr lang="en-US"/>
            </a:p>
          </p:txBody>
        </p:sp>
        <p:sp>
          <p:nvSpPr>
            <p:cNvPr id="40982" name="Freeform 22"/>
            <p:cNvSpPr>
              <a:spLocks noChangeAspect="1"/>
            </p:cNvSpPr>
            <p:nvPr/>
          </p:nvSpPr>
          <p:spPr bwMode="auto">
            <a:xfrm>
              <a:off x="4538" y="1850"/>
              <a:ext cx="117" cy="32"/>
            </a:xfrm>
            <a:custGeom>
              <a:avLst/>
              <a:gdLst/>
              <a:ahLst/>
              <a:cxnLst>
                <a:cxn ang="0">
                  <a:pos x="142" y="0"/>
                </a:cxn>
                <a:cxn ang="0">
                  <a:pos x="82" y="8"/>
                </a:cxn>
                <a:cxn ang="0">
                  <a:pos x="7" y="38"/>
                </a:cxn>
                <a:cxn ang="0">
                  <a:pos x="0" y="30"/>
                </a:cxn>
              </a:cxnLst>
              <a:rect l="0" t="0" r="r" b="b"/>
              <a:pathLst>
                <a:path w="142" h="39">
                  <a:moveTo>
                    <a:pt x="142" y="0"/>
                  </a:moveTo>
                  <a:cubicBezTo>
                    <a:pt x="122" y="3"/>
                    <a:pt x="102" y="4"/>
                    <a:pt x="82" y="8"/>
                  </a:cubicBezTo>
                  <a:cubicBezTo>
                    <a:pt x="56" y="14"/>
                    <a:pt x="33" y="33"/>
                    <a:pt x="7" y="38"/>
                  </a:cubicBezTo>
                  <a:cubicBezTo>
                    <a:pt x="4" y="39"/>
                    <a:pt x="2" y="33"/>
                    <a:pt x="0" y="30"/>
                  </a:cubicBezTo>
                </a:path>
              </a:pathLst>
            </a:custGeom>
            <a:noFill/>
            <a:ln w="9525">
              <a:solidFill>
                <a:srgbClr val="000000"/>
              </a:solidFill>
              <a:round/>
              <a:headEnd/>
              <a:tailEnd/>
            </a:ln>
          </p:spPr>
          <p:txBody>
            <a:bodyPr/>
            <a:lstStyle/>
            <a:p>
              <a:endParaRPr lang="en-US"/>
            </a:p>
          </p:txBody>
        </p:sp>
        <p:sp>
          <p:nvSpPr>
            <p:cNvPr id="40983" name="Text Box 23"/>
            <p:cNvSpPr txBox="1">
              <a:spLocks noChangeAspect="1" noChangeArrowheads="1"/>
            </p:cNvSpPr>
            <p:nvPr/>
          </p:nvSpPr>
          <p:spPr bwMode="auto">
            <a:xfrm>
              <a:off x="4860" y="1741"/>
              <a:ext cx="228" cy="179"/>
            </a:xfrm>
            <a:prstGeom prst="rect">
              <a:avLst/>
            </a:prstGeom>
            <a:noFill/>
            <a:ln w="9525">
              <a:noFill/>
              <a:miter lim="800000"/>
              <a:headEnd/>
              <a:tailEnd/>
            </a:ln>
          </p:spPr>
          <p:txBody>
            <a:bodyPr/>
            <a:lstStyle/>
            <a:p>
              <a:pPr eaLnBrk="0" hangingPunct="0"/>
              <a:r>
                <a:rPr lang="en-US" sz="1200" i="1">
                  <a:sym typeface="Symbol" pitchFamily="26" charset="2"/>
                </a:rPr>
                <a:t></a:t>
              </a:r>
              <a:endParaRPr lang="en-US" sz="1200"/>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57200" y="76200"/>
            <a:ext cx="8001000" cy="1143000"/>
          </a:xfrm>
        </p:spPr>
        <p:txBody>
          <a:bodyPr/>
          <a:lstStyle/>
          <a:p>
            <a:r>
              <a:rPr lang="en-US" dirty="0" smtClean="0"/>
              <a:t>Phong Specular-Reflection Model </a:t>
            </a:r>
            <a:endParaRPr lang="en-US" dirty="0"/>
          </a:p>
        </p:txBody>
      </p:sp>
      <p:sp>
        <p:nvSpPr>
          <p:cNvPr id="43011" name="Rectangle 3"/>
          <p:cNvSpPr>
            <a:spLocks noGrp="1" noChangeArrowheads="1"/>
          </p:cNvSpPr>
          <p:nvPr>
            <p:ph type="body" idx="1"/>
          </p:nvPr>
        </p:nvSpPr>
        <p:spPr>
          <a:xfrm>
            <a:off x="762000" y="4724400"/>
            <a:ext cx="7772400" cy="1447800"/>
          </a:xfrm>
        </p:spPr>
        <p:txBody>
          <a:bodyPr/>
          <a:lstStyle/>
          <a:p>
            <a:pPr algn="ctr">
              <a:buFontTx/>
              <a:buNone/>
            </a:pPr>
            <a:r>
              <a:rPr lang="en-US"/>
              <a:t>R + L = (2N</a:t>
            </a:r>
            <a:r>
              <a:rPr lang="en-US" baseline="30000"/>
              <a:t>.</a:t>
            </a:r>
            <a:r>
              <a:rPr lang="en-US"/>
              <a:t>L)N</a:t>
            </a:r>
          </a:p>
          <a:p>
            <a:pPr algn="ctr">
              <a:buFontTx/>
              <a:buNone/>
            </a:pPr>
            <a:r>
              <a:rPr lang="en-US"/>
              <a:t>R = (2N</a:t>
            </a:r>
            <a:r>
              <a:rPr lang="en-US" baseline="30000"/>
              <a:t>.</a:t>
            </a:r>
            <a:r>
              <a:rPr lang="en-US"/>
              <a:t>L)N-L</a:t>
            </a:r>
          </a:p>
          <a:p>
            <a:endParaRPr lang="en-US"/>
          </a:p>
        </p:txBody>
      </p:sp>
      <p:grpSp>
        <p:nvGrpSpPr>
          <p:cNvPr id="43012" name="Group 4"/>
          <p:cNvGrpSpPr>
            <a:grpSpLocks noChangeAspect="1"/>
          </p:cNvGrpSpPr>
          <p:nvPr/>
        </p:nvGrpSpPr>
        <p:grpSpPr bwMode="auto">
          <a:xfrm>
            <a:off x="-814388" y="1349375"/>
            <a:ext cx="10796588" cy="3298825"/>
            <a:chOff x="1080" y="7928"/>
            <a:chExt cx="9391" cy="2872"/>
          </a:xfrm>
        </p:grpSpPr>
        <p:grpSp>
          <p:nvGrpSpPr>
            <p:cNvPr id="43013" name="Group 5"/>
            <p:cNvGrpSpPr>
              <a:grpSpLocks noChangeAspect="1"/>
            </p:cNvGrpSpPr>
            <p:nvPr/>
          </p:nvGrpSpPr>
          <p:grpSpPr bwMode="auto">
            <a:xfrm>
              <a:off x="4783" y="7928"/>
              <a:ext cx="2340" cy="2700"/>
              <a:chOff x="5053" y="7920"/>
              <a:chExt cx="2340" cy="2700"/>
            </a:xfrm>
          </p:grpSpPr>
          <p:sp>
            <p:nvSpPr>
              <p:cNvPr id="43014" name="Line 6"/>
              <p:cNvSpPr>
                <a:spLocks noChangeAspect="1" noChangeShapeType="1"/>
              </p:cNvSpPr>
              <p:nvPr/>
            </p:nvSpPr>
            <p:spPr bwMode="auto">
              <a:xfrm flipV="1">
                <a:off x="5773" y="9000"/>
                <a:ext cx="1080" cy="1080"/>
              </a:xfrm>
              <a:prstGeom prst="line">
                <a:avLst/>
              </a:prstGeom>
              <a:noFill/>
              <a:ln w="9525">
                <a:solidFill>
                  <a:srgbClr val="000000"/>
                </a:solidFill>
                <a:round/>
                <a:headEnd/>
                <a:tailEnd type="triangle" w="med" len="med"/>
              </a:ln>
            </p:spPr>
            <p:txBody>
              <a:bodyPr/>
              <a:lstStyle/>
              <a:p>
                <a:endParaRPr lang="en-US"/>
              </a:p>
            </p:txBody>
          </p:sp>
          <p:sp>
            <p:nvSpPr>
              <p:cNvPr id="43015" name="Line 7"/>
              <p:cNvSpPr>
                <a:spLocks noChangeAspect="1" noChangeShapeType="1"/>
              </p:cNvSpPr>
              <p:nvPr/>
            </p:nvSpPr>
            <p:spPr bwMode="auto">
              <a:xfrm flipV="1">
                <a:off x="6133" y="8640"/>
                <a:ext cx="0" cy="1440"/>
              </a:xfrm>
              <a:prstGeom prst="line">
                <a:avLst/>
              </a:prstGeom>
              <a:noFill/>
              <a:ln w="9525">
                <a:solidFill>
                  <a:srgbClr val="000000"/>
                </a:solidFill>
                <a:round/>
                <a:headEnd/>
                <a:tailEnd type="triangle" w="med" len="med"/>
              </a:ln>
            </p:spPr>
            <p:txBody>
              <a:bodyPr/>
              <a:lstStyle/>
              <a:p>
                <a:endParaRPr lang="en-US"/>
              </a:p>
            </p:txBody>
          </p:sp>
          <p:sp>
            <p:nvSpPr>
              <p:cNvPr id="43016" name="Line 8"/>
              <p:cNvSpPr>
                <a:spLocks noChangeAspect="1" noChangeShapeType="1"/>
              </p:cNvSpPr>
              <p:nvPr/>
            </p:nvSpPr>
            <p:spPr bwMode="auto">
              <a:xfrm flipH="1" flipV="1">
                <a:off x="5413" y="9000"/>
                <a:ext cx="1080" cy="1080"/>
              </a:xfrm>
              <a:prstGeom prst="line">
                <a:avLst/>
              </a:prstGeom>
              <a:noFill/>
              <a:ln w="9525">
                <a:solidFill>
                  <a:srgbClr val="000000"/>
                </a:solidFill>
                <a:round/>
                <a:headEnd/>
                <a:tailEnd type="triangle" w="med" len="med"/>
              </a:ln>
            </p:spPr>
            <p:txBody>
              <a:bodyPr/>
              <a:lstStyle/>
              <a:p>
                <a:endParaRPr lang="en-US"/>
              </a:p>
            </p:txBody>
          </p:sp>
          <p:sp>
            <p:nvSpPr>
              <p:cNvPr id="43017" name="Oval 9"/>
              <p:cNvSpPr>
                <a:spLocks noChangeAspect="1" noChangeArrowheads="1"/>
              </p:cNvSpPr>
              <p:nvPr/>
            </p:nvSpPr>
            <p:spPr bwMode="auto">
              <a:xfrm>
                <a:off x="5233" y="9720"/>
                <a:ext cx="1800" cy="720"/>
              </a:xfrm>
              <a:prstGeom prst="ellipse">
                <a:avLst/>
              </a:prstGeom>
              <a:solidFill>
                <a:srgbClr val="C0C0C0"/>
              </a:solidFill>
              <a:ln w="9525">
                <a:solidFill>
                  <a:srgbClr val="000000"/>
                </a:solidFill>
                <a:round/>
                <a:headEnd/>
                <a:tailEnd/>
              </a:ln>
            </p:spPr>
            <p:txBody>
              <a:bodyPr/>
              <a:lstStyle/>
              <a:p>
                <a:endParaRPr lang="en-US"/>
              </a:p>
            </p:txBody>
          </p:sp>
          <p:sp>
            <p:nvSpPr>
              <p:cNvPr id="43018" name="Rectangle 10"/>
              <p:cNvSpPr>
                <a:spLocks noChangeAspect="1" noChangeArrowheads="1"/>
              </p:cNvSpPr>
              <p:nvPr/>
            </p:nvSpPr>
            <p:spPr bwMode="auto">
              <a:xfrm>
                <a:off x="5053" y="10080"/>
                <a:ext cx="2160" cy="540"/>
              </a:xfrm>
              <a:prstGeom prst="rect">
                <a:avLst/>
              </a:prstGeom>
              <a:solidFill>
                <a:srgbClr val="FFFFFF"/>
              </a:solidFill>
              <a:ln w="9525">
                <a:noFill/>
                <a:miter lim="800000"/>
                <a:headEnd/>
                <a:tailEnd/>
              </a:ln>
            </p:spPr>
            <p:txBody>
              <a:bodyPr/>
              <a:lstStyle/>
              <a:p>
                <a:endParaRPr lang="en-US"/>
              </a:p>
            </p:txBody>
          </p:sp>
          <p:sp>
            <p:nvSpPr>
              <p:cNvPr id="43019" name="Text Box 11"/>
              <p:cNvSpPr txBox="1">
                <a:spLocks noChangeAspect="1" noChangeArrowheads="1"/>
              </p:cNvSpPr>
              <p:nvPr/>
            </p:nvSpPr>
            <p:spPr bwMode="auto">
              <a:xfrm>
                <a:off x="5773" y="8460"/>
                <a:ext cx="540" cy="360"/>
              </a:xfrm>
              <a:prstGeom prst="rect">
                <a:avLst/>
              </a:prstGeom>
              <a:noFill/>
              <a:ln w="9525">
                <a:noFill/>
                <a:miter lim="800000"/>
                <a:headEnd/>
                <a:tailEnd/>
              </a:ln>
            </p:spPr>
            <p:txBody>
              <a:bodyPr/>
              <a:lstStyle/>
              <a:p>
                <a:pPr eaLnBrk="0" hangingPunct="0"/>
                <a:r>
                  <a:rPr lang="en-US" sz="1800" b="1" dirty="0"/>
                  <a:t>N</a:t>
                </a:r>
              </a:p>
            </p:txBody>
          </p:sp>
          <p:sp>
            <p:nvSpPr>
              <p:cNvPr id="43020" name="Text Box 12"/>
              <p:cNvSpPr txBox="1">
                <a:spLocks noChangeAspect="1" noChangeArrowheads="1"/>
              </p:cNvSpPr>
              <p:nvPr/>
            </p:nvSpPr>
            <p:spPr bwMode="auto">
              <a:xfrm>
                <a:off x="5053" y="9000"/>
                <a:ext cx="540" cy="360"/>
              </a:xfrm>
              <a:prstGeom prst="rect">
                <a:avLst/>
              </a:prstGeom>
              <a:noFill/>
              <a:ln w="9525">
                <a:noFill/>
                <a:miter lim="800000"/>
                <a:headEnd/>
                <a:tailEnd/>
              </a:ln>
            </p:spPr>
            <p:txBody>
              <a:bodyPr/>
              <a:lstStyle/>
              <a:p>
                <a:pPr eaLnBrk="0" hangingPunct="0"/>
                <a:r>
                  <a:rPr lang="en-US" sz="1800" b="1" dirty="0"/>
                  <a:t>L</a:t>
                </a:r>
              </a:p>
            </p:txBody>
          </p:sp>
          <p:sp>
            <p:nvSpPr>
              <p:cNvPr id="43021" name="Text Box 13"/>
              <p:cNvSpPr txBox="1">
                <a:spLocks noChangeAspect="1" noChangeArrowheads="1"/>
              </p:cNvSpPr>
              <p:nvPr/>
            </p:nvSpPr>
            <p:spPr bwMode="auto">
              <a:xfrm>
                <a:off x="6853" y="8820"/>
                <a:ext cx="540" cy="360"/>
              </a:xfrm>
              <a:prstGeom prst="rect">
                <a:avLst/>
              </a:prstGeom>
              <a:noFill/>
              <a:ln w="9525">
                <a:noFill/>
                <a:miter lim="800000"/>
                <a:headEnd/>
                <a:tailEnd/>
              </a:ln>
            </p:spPr>
            <p:txBody>
              <a:bodyPr/>
              <a:lstStyle/>
              <a:p>
                <a:pPr eaLnBrk="0" hangingPunct="0"/>
                <a:r>
                  <a:rPr lang="en-US" sz="1800" b="1" dirty="0"/>
                  <a:t>R</a:t>
                </a:r>
              </a:p>
            </p:txBody>
          </p:sp>
          <p:sp>
            <p:nvSpPr>
              <p:cNvPr id="43022" name="Text Box 14"/>
              <p:cNvSpPr txBox="1">
                <a:spLocks noChangeAspect="1" noChangeArrowheads="1"/>
              </p:cNvSpPr>
              <p:nvPr/>
            </p:nvSpPr>
            <p:spPr bwMode="auto">
              <a:xfrm>
                <a:off x="6133" y="9000"/>
                <a:ext cx="720" cy="360"/>
              </a:xfrm>
              <a:prstGeom prst="rect">
                <a:avLst/>
              </a:prstGeom>
              <a:noFill/>
              <a:ln w="9525">
                <a:noFill/>
                <a:miter lim="800000"/>
                <a:headEnd/>
                <a:tailEnd/>
              </a:ln>
            </p:spPr>
            <p:txBody>
              <a:bodyPr/>
              <a:lstStyle/>
              <a:p>
                <a:pPr eaLnBrk="0" hangingPunct="0"/>
                <a:r>
                  <a:rPr lang="en-US" sz="1800" b="1" dirty="0"/>
                  <a:t>N</a:t>
                </a:r>
                <a:r>
                  <a:rPr lang="en-US" sz="1800" b="1" baseline="30000" dirty="0"/>
                  <a:t>.</a:t>
                </a:r>
                <a:r>
                  <a:rPr lang="en-US" sz="1800" b="1" dirty="0"/>
                  <a:t>L</a:t>
                </a:r>
              </a:p>
            </p:txBody>
          </p:sp>
          <p:sp>
            <p:nvSpPr>
              <p:cNvPr id="43023" name="Line 15"/>
              <p:cNvSpPr>
                <a:spLocks noChangeAspect="1" noChangeShapeType="1"/>
              </p:cNvSpPr>
              <p:nvPr/>
            </p:nvSpPr>
            <p:spPr bwMode="auto">
              <a:xfrm>
                <a:off x="5413" y="9000"/>
                <a:ext cx="720" cy="0"/>
              </a:xfrm>
              <a:prstGeom prst="line">
                <a:avLst/>
              </a:prstGeom>
              <a:noFill/>
              <a:ln w="9525">
                <a:solidFill>
                  <a:srgbClr val="000000"/>
                </a:solidFill>
                <a:prstDash val="dash"/>
                <a:round/>
                <a:headEnd/>
                <a:tailEnd/>
              </a:ln>
            </p:spPr>
            <p:txBody>
              <a:bodyPr/>
              <a:lstStyle/>
              <a:p>
                <a:endParaRPr lang="en-US"/>
              </a:p>
            </p:txBody>
          </p:sp>
          <p:sp>
            <p:nvSpPr>
              <p:cNvPr id="43024" name="Line 16"/>
              <p:cNvSpPr>
                <a:spLocks noChangeAspect="1" noChangeShapeType="1"/>
              </p:cNvSpPr>
              <p:nvPr/>
            </p:nvSpPr>
            <p:spPr bwMode="auto">
              <a:xfrm flipV="1">
                <a:off x="6133" y="7920"/>
                <a:ext cx="0" cy="900"/>
              </a:xfrm>
              <a:prstGeom prst="line">
                <a:avLst/>
              </a:prstGeom>
              <a:noFill/>
              <a:ln w="9525">
                <a:solidFill>
                  <a:srgbClr val="000000"/>
                </a:solidFill>
                <a:round/>
                <a:headEnd/>
                <a:tailEnd/>
              </a:ln>
            </p:spPr>
            <p:txBody>
              <a:bodyPr/>
              <a:lstStyle/>
              <a:p>
                <a:endParaRPr lang="en-US"/>
              </a:p>
            </p:txBody>
          </p:sp>
          <p:sp>
            <p:nvSpPr>
              <p:cNvPr id="43025" name="Line 17"/>
              <p:cNvSpPr>
                <a:spLocks noChangeAspect="1" noChangeShapeType="1"/>
              </p:cNvSpPr>
              <p:nvPr/>
            </p:nvSpPr>
            <p:spPr bwMode="auto">
              <a:xfrm flipH="1" flipV="1">
                <a:off x="6133" y="8280"/>
                <a:ext cx="720" cy="720"/>
              </a:xfrm>
              <a:prstGeom prst="line">
                <a:avLst/>
              </a:prstGeom>
              <a:noFill/>
              <a:ln w="9525">
                <a:solidFill>
                  <a:srgbClr val="000000"/>
                </a:solidFill>
                <a:round/>
                <a:headEnd/>
                <a:tailEnd type="triangle" w="med" len="med"/>
              </a:ln>
            </p:spPr>
            <p:txBody>
              <a:bodyPr/>
              <a:lstStyle/>
              <a:p>
                <a:endParaRPr lang="en-US"/>
              </a:p>
            </p:txBody>
          </p:sp>
          <p:sp>
            <p:nvSpPr>
              <p:cNvPr id="43026" name="Text Box 18"/>
              <p:cNvSpPr txBox="1">
                <a:spLocks noChangeAspect="1" noChangeArrowheads="1"/>
              </p:cNvSpPr>
              <p:nvPr/>
            </p:nvSpPr>
            <p:spPr bwMode="auto">
              <a:xfrm>
                <a:off x="6133" y="7920"/>
                <a:ext cx="540" cy="360"/>
              </a:xfrm>
              <a:prstGeom prst="rect">
                <a:avLst/>
              </a:prstGeom>
              <a:noFill/>
              <a:ln w="9525">
                <a:noFill/>
                <a:miter lim="800000"/>
                <a:headEnd/>
                <a:tailEnd/>
              </a:ln>
            </p:spPr>
            <p:txBody>
              <a:bodyPr/>
              <a:lstStyle/>
              <a:p>
                <a:pPr eaLnBrk="0" hangingPunct="0"/>
                <a:r>
                  <a:rPr lang="en-US" sz="1800" b="1" dirty="0"/>
                  <a:t>L</a:t>
                </a:r>
              </a:p>
            </p:txBody>
          </p:sp>
          <p:sp>
            <p:nvSpPr>
              <p:cNvPr id="43027" name="AutoShape 19"/>
              <p:cNvSpPr>
                <a:spLocks noChangeAspect="1"/>
              </p:cNvSpPr>
              <p:nvPr/>
            </p:nvSpPr>
            <p:spPr bwMode="auto">
              <a:xfrm>
                <a:off x="6133" y="9000"/>
                <a:ext cx="180" cy="720"/>
              </a:xfrm>
              <a:prstGeom prst="rightBrace">
                <a:avLst>
                  <a:gd name="adj1" fmla="val 38889"/>
                  <a:gd name="adj2" fmla="val 48611"/>
                </a:avLst>
              </a:prstGeom>
              <a:noFill/>
              <a:ln w="9525">
                <a:solidFill>
                  <a:srgbClr val="000000"/>
                </a:solidFill>
                <a:round/>
                <a:headEnd/>
                <a:tailEnd/>
              </a:ln>
            </p:spPr>
            <p:txBody>
              <a:bodyPr/>
              <a:lstStyle/>
              <a:p>
                <a:endParaRPr lang="en-US"/>
              </a:p>
            </p:txBody>
          </p:sp>
        </p:grpSp>
        <p:sp>
          <p:nvSpPr>
            <p:cNvPr id="43028" name="Text Box 20"/>
            <p:cNvSpPr txBox="1">
              <a:spLocks noChangeAspect="1" noChangeArrowheads="1"/>
            </p:cNvSpPr>
            <p:nvPr/>
          </p:nvSpPr>
          <p:spPr bwMode="auto">
            <a:xfrm>
              <a:off x="1080" y="10056"/>
              <a:ext cx="9391" cy="744"/>
            </a:xfrm>
            <a:prstGeom prst="rect">
              <a:avLst/>
            </a:prstGeom>
            <a:noFill/>
            <a:ln w="9525">
              <a:noFill/>
              <a:miter lim="800000"/>
              <a:headEnd/>
              <a:tailEnd/>
            </a:ln>
          </p:spPr>
          <p:txBody>
            <a:bodyPr/>
            <a:lstStyle/>
            <a:p>
              <a:pPr algn="ctr" eaLnBrk="0" hangingPunct="0"/>
              <a:r>
                <a:rPr lang="en-US" sz="1800" b="1" dirty="0"/>
                <a:t>Fig. 16</a:t>
              </a:r>
            </a:p>
            <a:p>
              <a:pPr algn="ctr" eaLnBrk="0" hangingPunct="0"/>
              <a:r>
                <a:rPr lang="en-US" sz="1800" dirty="0"/>
                <a:t>Calculation of vector </a:t>
              </a:r>
              <a:r>
                <a:rPr lang="en-US" sz="1800" b="1" dirty="0"/>
                <a:t>R</a:t>
              </a:r>
              <a:r>
                <a:rPr lang="en-US" sz="1800" dirty="0"/>
                <a:t> by considering projections onto the direction of the normal vector </a:t>
              </a:r>
              <a:r>
                <a:rPr lang="en-US" sz="1800" b="1" dirty="0"/>
                <a:t>N</a:t>
              </a:r>
              <a:r>
                <a:rPr lang="en-US" sz="1800" dirty="0"/>
                <a:t>.</a:t>
              </a: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533400" y="76200"/>
            <a:ext cx="7924800" cy="1143000"/>
          </a:xfrm>
        </p:spPr>
        <p:txBody>
          <a:bodyPr/>
          <a:lstStyle/>
          <a:p>
            <a:r>
              <a:rPr lang="en-US" dirty="0" smtClean="0"/>
              <a:t>Phong Specular-Reflection Model </a:t>
            </a:r>
            <a:endParaRPr lang="en-US" dirty="0"/>
          </a:p>
        </p:txBody>
      </p:sp>
      <p:grpSp>
        <p:nvGrpSpPr>
          <p:cNvPr id="45077" name="Group 21"/>
          <p:cNvGrpSpPr>
            <a:grpSpLocks noChangeAspect="1"/>
          </p:cNvGrpSpPr>
          <p:nvPr/>
        </p:nvGrpSpPr>
        <p:grpSpPr bwMode="auto">
          <a:xfrm>
            <a:off x="-890588" y="1218759"/>
            <a:ext cx="10796588" cy="3581841"/>
            <a:chOff x="2160" y="12191"/>
            <a:chExt cx="7200" cy="2389"/>
          </a:xfrm>
        </p:grpSpPr>
        <p:sp>
          <p:nvSpPr>
            <p:cNvPr id="45078" name="Line 22"/>
            <p:cNvSpPr>
              <a:spLocks noChangeAspect="1" noChangeShapeType="1"/>
            </p:cNvSpPr>
            <p:nvPr/>
          </p:nvSpPr>
          <p:spPr bwMode="auto">
            <a:xfrm flipV="1">
              <a:off x="5580" y="12600"/>
              <a:ext cx="540" cy="1260"/>
            </a:xfrm>
            <a:prstGeom prst="line">
              <a:avLst/>
            </a:prstGeom>
            <a:noFill/>
            <a:ln w="9525">
              <a:solidFill>
                <a:srgbClr val="000000"/>
              </a:solidFill>
              <a:round/>
              <a:headEnd/>
              <a:tailEnd type="triangle" w="med" len="med"/>
            </a:ln>
          </p:spPr>
          <p:txBody>
            <a:bodyPr/>
            <a:lstStyle/>
            <a:p>
              <a:endParaRPr lang="en-US" sz="2000"/>
            </a:p>
          </p:txBody>
        </p:sp>
        <p:sp>
          <p:nvSpPr>
            <p:cNvPr id="45079" name="Line 23"/>
            <p:cNvSpPr>
              <a:spLocks noChangeAspect="1" noChangeShapeType="1"/>
            </p:cNvSpPr>
            <p:nvPr/>
          </p:nvSpPr>
          <p:spPr bwMode="auto">
            <a:xfrm flipV="1">
              <a:off x="5383" y="12780"/>
              <a:ext cx="1080" cy="1080"/>
            </a:xfrm>
            <a:prstGeom prst="line">
              <a:avLst/>
            </a:prstGeom>
            <a:noFill/>
            <a:ln w="9525">
              <a:solidFill>
                <a:srgbClr val="000000"/>
              </a:solidFill>
              <a:round/>
              <a:headEnd/>
              <a:tailEnd type="triangle" w="med" len="med"/>
            </a:ln>
          </p:spPr>
          <p:txBody>
            <a:bodyPr/>
            <a:lstStyle/>
            <a:p>
              <a:endParaRPr lang="en-US" sz="2000"/>
            </a:p>
          </p:txBody>
        </p:sp>
        <p:sp>
          <p:nvSpPr>
            <p:cNvPr id="45080" name="Line 24"/>
            <p:cNvSpPr>
              <a:spLocks noChangeAspect="1" noChangeShapeType="1"/>
            </p:cNvSpPr>
            <p:nvPr/>
          </p:nvSpPr>
          <p:spPr bwMode="auto">
            <a:xfrm flipV="1">
              <a:off x="5743" y="12420"/>
              <a:ext cx="0" cy="1440"/>
            </a:xfrm>
            <a:prstGeom prst="line">
              <a:avLst/>
            </a:prstGeom>
            <a:noFill/>
            <a:ln w="9525">
              <a:solidFill>
                <a:srgbClr val="000000"/>
              </a:solidFill>
              <a:round/>
              <a:headEnd/>
              <a:tailEnd type="triangle" w="med" len="med"/>
            </a:ln>
          </p:spPr>
          <p:txBody>
            <a:bodyPr/>
            <a:lstStyle/>
            <a:p>
              <a:endParaRPr lang="en-US" sz="2000"/>
            </a:p>
          </p:txBody>
        </p:sp>
        <p:sp>
          <p:nvSpPr>
            <p:cNvPr id="45081" name="Line 25"/>
            <p:cNvSpPr>
              <a:spLocks noChangeAspect="1" noChangeShapeType="1"/>
            </p:cNvSpPr>
            <p:nvPr/>
          </p:nvSpPr>
          <p:spPr bwMode="auto">
            <a:xfrm flipH="1" flipV="1">
              <a:off x="5023" y="12780"/>
              <a:ext cx="1080" cy="1080"/>
            </a:xfrm>
            <a:prstGeom prst="line">
              <a:avLst/>
            </a:prstGeom>
            <a:noFill/>
            <a:ln w="9525">
              <a:solidFill>
                <a:srgbClr val="000000"/>
              </a:solidFill>
              <a:round/>
              <a:headEnd/>
              <a:tailEnd type="triangle" w="med" len="med"/>
            </a:ln>
          </p:spPr>
          <p:txBody>
            <a:bodyPr/>
            <a:lstStyle/>
            <a:p>
              <a:endParaRPr lang="en-US" sz="2000"/>
            </a:p>
          </p:txBody>
        </p:sp>
        <p:sp>
          <p:nvSpPr>
            <p:cNvPr id="45082" name="Oval 26"/>
            <p:cNvSpPr>
              <a:spLocks noChangeAspect="1" noChangeArrowheads="1"/>
            </p:cNvSpPr>
            <p:nvPr/>
          </p:nvSpPr>
          <p:spPr bwMode="auto">
            <a:xfrm>
              <a:off x="4843" y="13500"/>
              <a:ext cx="1800" cy="720"/>
            </a:xfrm>
            <a:prstGeom prst="ellipse">
              <a:avLst/>
            </a:prstGeom>
            <a:solidFill>
              <a:srgbClr val="C0C0C0"/>
            </a:solidFill>
            <a:ln w="9525">
              <a:solidFill>
                <a:srgbClr val="000000"/>
              </a:solidFill>
              <a:round/>
              <a:headEnd/>
              <a:tailEnd/>
            </a:ln>
          </p:spPr>
          <p:txBody>
            <a:bodyPr/>
            <a:lstStyle/>
            <a:p>
              <a:endParaRPr lang="en-US" sz="2000"/>
            </a:p>
          </p:txBody>
        </p:sp>
        <p:sp>
          <p:nvSpPr>
            <p:cNvPr id="45083" name="Rectangle 27"/>
            <p:cNvSpPr>
              <a:spLocks noChangeAspect="1" noChangeArrowheads="1"/>
            </p:cNvSpPr>
            <p:nvPr/>
          </p:nvSpPr>
          <p:spPr bwMode="auto">
            <a:xfrm>
              <a:off x="4663" y="13860"/>
              <a:ext cx="2160" cy="540"/>
            </a:xfrm>
            <a:prstGeom prst="rect">
              <a:avLst/>
            </a:prstGeom>
            <a:solidFill>
              <a:srgbClr val="FFFFFF"/>
            </a:solidFill>
            <a:ln w="9525">
              <a:noFill/>
              <a:miter lim="800000"/>
              <a:headEnd/>
              <a:tailEnd/>
            </a:ln>
          </p:spPr>
          <p:txBody>
            <a:bodyPr/>
            <a:lstStyle/>
            <a:p>
              <a:endParaRPr lang="en-US" sz="2000"/>
            </a:p>
          </p:txBody>
        </p:sp>
        <p:sp>
          <p:nvSpPr>
            <p:cNvPr id="45084" name="Text Box 28"/>
            <p:cNvSpPr txBox="1">
              <a:spLocks noChangeAspect="1" noChangeArrowheads="1"/>
            </p:cNvSpPr>
            <p:nvPr/>
          </p:nvSpPr>
          <p:spPr bwMode="auto">
            <a:xfrm>
              <a:off x="5600" y="12191"/>
              <a:ext cx="263" cy="256"/>
            </a:xfrm>
            <a:prstGeom prst="rect">
              <a:avLst/>
            </a:prstGeom>
            <a:noFill/>
            <a:ln w="9525">
              <a:noFill/>
              <a:miter lim="800000"/>
              <a:headEnd/>
              <a:tailEnd/>
            </a:ln>
          </p:spPr>
          <p:txBody>
            <a:bodyPr/>
            <a:lstStyle/>
            <a:p>
              <a:pPr eaLnBrk="0" hangingPunct="0"/>
              <a:r>
                <a:rPr lang="en-US" sz="2000" b="1" dirty="0"/>
                <a:t>N</a:t>
              </a:r>
            </a:p>
          </p:txBody>
        </p:sp>
        <p:sp>
          <p:nvSpPr>
            <p:cNvPr id="45085" name="Text Box 29"/>
            <p:cNvSpPr txBox="1">
              <a:spLocks noChangeAspect="1" noChangeArrowheads="1"/>
            </p:cNvSpPr>
            <p:nvPr/>
          </p:nvSpPr>
          <p:spPr bwMode="auto">
            <a:xfrm>
              <a:off x="4663" y="12547"/>
              <a:ext cx="276" cy="275"/>
            </a:xfrm>
            <a:prstGeom prst="rect">
              <a:avLst/>
            </a:prstGeom>
            <a:noFill/>
            <a:ln w="9525">
              <a:noFill/>
              <a:miter lim="800000"/>
              <a:headEnd/>
              <a:tailEnd/>
            </a:ln>
          </p:spPr>
          <p:txBody>
            <a:bodyPr/>
            <a:lstStyle/>
            <a:p>
              <a:pPr eaLnBrk="0" hangingPunct="0"/>
              <a:r>
                <a:rPr lang="en-US" sz="2000" b="1" dirty="0"/>
                <a:t>L</a:t>
              </a:r>
            </a:p>
          </p:txBody>
        </p:sp>
        <p:sp>
          <p:nvSpPr>
            <p:cNvPr id="45086" name="Text Box 30"/>
            <p:cNvSpPr txBox="1">
              <a:spLocks noChangeAspect="1" noChangeArrowheads="1"/>
            </p:cNvSpPr>
            <p:nvPr/>
          </p:nvSpPr>
          <p:spPr bwMode="auto">
            <a:xfrm>
              <a:off x="6463" y="12572"/>
              <a:ext cx="305" cy="280"/>
            </a:xfrm>
            <a:prstGeom prst="rect">
              <a:avLst/>
            </a:prstGeom>
            <a:noFill/>
            <a:ln w="9525">
              <a:noFill/>
              <a:miter lim="800000"/>
              <a:headEnd/>
              <a:tailEnd/>
            </a:ln>
          </p:spPr>
          <p:txBody>
            <a:bodyPr/>
            <a:lstStyle/>
            <a:p>
              <a:pPr eaLnBrk="0" hangingPunct="0"/>
              <a:r>
                <a:rPr lang="en-US" sz="2000" b="1" dirty="0"/>
                <a:t>R</a:t>
              </a:r>
            </a:p>
          </p:txBody>
        </p:sp>
        <p:sp>
          <p:nvSpPr>
            <p:cNvPr id="45087" name="Line 31"/>
            <p:cNvSpPr>
              <a:spLocks noChangeAspect="1" noChangeShapeType="1"/>
            </p:cNvSpPr>
            <p:nvPr/>
          </p:nvSpPr>
          <p:spPr bwMode="auto">
            <a:xfrm flipV="1">
              <a:off x="5743" y="13320"/>
              <a:ext cx="1080" cy="180"/>
            </a:xfrm>
            <a:prstGeom prst="line">
              <a:avLst/>
            </a:prstGeom>
            <a:noFill/>
            <a:ln w="9525">
              <a:solidFill>
                <a:srgbClr val="000000"/>
              </a:solidFill>
              <a:round/>
              <a:headEnd/>
              <a:tailEnd type="triangle" w="med" len="med"/>
            </a:ln>
          </p:spPr>
          <p:txBody>
            <a:bodyPr/>
            <a:lstStyle/>
            <a:p>
              <a:endParaRPr lang="en-US" sz="2000"/>
            </a:p>
          </p:txBody>
        </p:sp>
        <p:sp>
          <p:nvSpPr>
            <p:cNvPr id="45088" name="Text Box 32"/>
            <p:cNvSpPr txBox="1">
              <a:spLocks noChangeAspect="1" noChangeArrowheads="1"/>
            </p:cNvSpPr>
            <p:nvPr/>
          </p:nvSpPr>
          <p:spPr bwMode="auto">
            <a:xfrm>
              <a:off x="6838" y="13204"/>
              <a:ext cx="388" cy="258"/>
            </a:xfrm>
            <a:prstGeom prst="rect">
              <a:avLst/>
            </a:prstGeom>
            <a:noFill/>
            <a:ln w="9525">
              <a:noFill/>
              <a:miter lim="800000"/>
              <a:headEnd/>
              <a:tailEnd/>
            </a:ln>
          </p:spPr>
          <p:txBody>
            <a:bodyPr/>
            <a:lstStyle/>
            <a:p>
              <a:pPr eaLnBrk="0" hangingPunct="0"/>
              <a:r>
                <a:rPr lang="en-US" sz="2000" b="1"/>
                <a:t>V</a:t>
              </a:r>
            </a:p>
          </p:txBody>
        </p:sp>
        <p:sp>
          <p:nvSpPr>
            <p:cNvPr id="45089" name="Text Box 33"/>
            <p:cNvSpPr txBox="1">
              <a:spLocks noChangeAspect="1" noChangeArrowheads="1"/>
            </p:cNvSpPr>
            <p:nvPr/>
          </p:nvSpPr>
          <p:spPr bwMode="auto">
            <a:xfrm>
              <a:off x="6127" y="13140"/>
              <a:ext cx="235" cy="235"/>
            </a:xfrm>
            <a:prstGeom prst="rect">
              <a:avLst/>
            </a:prstGeom>
            <a:noFill/>
            <a:ln w="9525">
              <a:noFill/>
              <a:miter lim="800000"/>
              <a:headEnd/>
              <a:tailEnd/>
            </a:ln>
          </p:spPr>
          <p:txBody>
            <a:bodyPr/>
            <a:lstStyle/>
            <a:p>
              <a:pPr eaLnBrk="0" hangingPunct="0"/>
              <a:r>
                <a:rPr lang="en-US" sz="2000" i="1" dirty="0">
                  <a:sym typeface="Symbol" pitchFamily="26" charset="2"/>
                </a:rPr>
                <a:t></a:t>
              </a:r>
              <a:endParaRPr lang="en-US" sz="2000" dirty="0"/>
            </a:p>
          </p:txBody>
        </p:sp>
        <p:sp>
          <p:nvSpPr>
            <p:cNvPr id="45090" name="Text Box 34"/>
            <p:cNvSpPr txBox="1">
              <a:spLocks noChangeAspect="1" noChangeArrowheads="1"/>
            </p:cNvSpPr>
            <p:nvPr/>
          </p:nvSpPr>
          <p:spPr bwMode="auto">
            <a:xfrm>
              <a:off x="2160" y="13836"/>
              <a:ext cx="7200" cy="744"/>
            </a:xfrm>
            <a:prstGeom prst="rect">
              <a:avLst/>
            </a:prstGeom>
            <a:noFill/>
            <a:ln w="9525">
              <a:noFill/>
              <a:miter lim="800000"/>
              <a:headEnd/>
              <a:tailEnd/>
            </a:ln>
          </p:spPr>
          <p:txBody>
            <a:bodyPr/>
            <a:lstStyle/>
            <a:p>
              <a:pPr algn="ctr" eaLnBrk="0" hangingPunct="0"/>
              <a:r>
                <a:rPr lang="en-US" sz="2000" b="1" dirty="0"/>
                <a:t>Fig. 17</a:t>
              </a:r>
            </a:p>
            <a:p>
              <a:pPr algn="ctr" eaLnBrk="0" hangingPunct="0"/>
              <a:r>
                <a:rPr lang="en-US" sz="2000" dirty="0"/>
                <a:t>Halfway vector </a:t>
              </a:r>
              <a:r>
                <a:rPr lang="en-US" sz="2000" b="1" dirty="0"/>
                <a:t>H</a:t>
              </a:r>
              <a:r>
                <a:rPr lang="en-US" sz="2000" dirty="0"/>
                <a:t> along the bisector of the angle between </a:t>
              </a:r>
              <a:r>
                <a:rPr lang="en-US" sz="2000" b="1" dirty="0"/>
                <a:t>L</a:t>
              </a:r>
              <a:r>
                <a:rPr lang="en-US" sz="2000" dirty="0"/>
                <a:t> and </a:t>
              </a:r>
              <a:r>
                <a:rPr lang="en-US" sz="2000" b="1" dirty="0"/>
                <a:t>V</a:t>
              </a:r>
              <a:r>
                <a:rPr lang="en-US" sz="2000" dirty="0"/>
                <a:t>.</a:t>
              </a:r>
            </a:p>
          </p:txBody>
        </p:sp>
        <p:sp>
          <p:nvSpPr>
            <p:cNvPr id="45091" name="Text Box 35"/>
            <p:cNvSpPr txBox="1">
              <a:spLocks noChangeAspect="1" noChangeArrowheads="1"/>
            </p:cNvSpPr>
            <p:nvPr/>
          </p:nvSpPr>
          <p:spPr bwMode="auto">
            <a:xfrm>
              <a:off x="6120" y="12240"/>
              <a:ext cx="293" cy="256"/>
            </a:xfrm>
            <a:prstGeom prst="rect">
              <a:avLst/>
            </a:prstGeom>
            <a:noFill/>
            <a:ln w="9525">
              <a:noFill/>
              <a:miter lim="800000"/>
              <a:headEnd/>
              <a:tailEnd/>
            </a:ln>
          </p:spPr>
          <p:txBody>
            <a:bodyPr/>
            <a:lstStyle/>
            <a:p>
              <a:pPr eaLnBrk="0" hangingPunct="0"/>
              <a:r>
                <a:rPr lang="en-US" sz="2000" b="1" dirty="0"/>
                <a:t>H</a:t>
              </a:r>
            </a:p>
          </p:txBody>
        </p:sp>
        <p:sp>
          <p:nvSpPr>
            <p:cNvPr id="45092" name="Text Box 36"/>
            <p:cNvSpPr txBox="1">
              <a:spLocks noChangeAspect="1" noChangeArrowheads="1"/>
            </p:cNvSpPr>
            <p:nvPr/>
          </p:nvSpPr>
          <p:spPr bwMode="auto">
            <a:xfrm>
              <a:off x="5720" y="12780"/>
              <a:ext cx="337" cy="224"/>
            </a:xfrm>
            <a:prstGeom prst="rect">
              <a:avLst/>
            </a:prstGeom>
            <a:noFill/>
            <a:ln w="9525">
              <a:noFill/>
              <a:miter lim="800000"/>
              <a:headEnd/>
              <a:tailEnd/>
            </a:ln>
          </p:spPr>
          <p:txBody>
            <a:bodyPr/>
            <a:lstStyle/>
            <a:p>
              <a:pPr eaLnBrk="0" hangingPunct="0"/>
              <a:r>
                <a:rPr lang="en-US" sz="2000" b="1" i="1" dirty="0">
                  <a:sym typeface="Symbol" pitchFamily="26" charset="2"/>
                </a:rPr>
                <a:t></a:t>
              </a:r>
              <a:endParaRPr lang="en-US" sz="2000" b="1" i="1" dirty="0"/>
            </a:p>
          </p:txBody>
        </p:sp>
      </p:grpSp>
      <p:sp>
        <p:nvSpPr>
          <p:cNvPr id="45059" name="Rectangle 3"/>
          <p:cNvSpPr>
            <a:spLocks noGrp="1" noChangeArrowheads="1"/>
          </p:cNvSpPr>
          <p:nvPr>
            <p:ph type="body" idx="1"/>
          </p:nvPr>
        </p:nvSpPr>
        <p:spPr>
          <a:xfrm>
            <a:off x="762000" y="4343400"/>
            <a:ext cx="7772400" cy="2209800"/>
          </a:xfrm>
        </p:spPr>
        <p:txBody>
          <a:bodyPr/>
          <a:lstStyle/>
          <a:p>
            <a:pPr algn="ctr">
              <a:lnSpc>
                <a:spcPct val="90000"/>
              </a:lnSpc>
              <a:buFontTx/>
              <a:buNone/>
            </a:pPr>
            <a:r>
              <a:rPr lang="en-US" i="1">
                <a:sym typeface="Symbol" pitchFamily="26" charset="2"/>
              </a:rPr>
              <a:t></a:t>
            </a:r>
            <a:r>
              <a:rPr lang="en-US"/>
              <a:t> = </a:t>
            </a:r>
            <a:r>
              <a:rPr lang="en-US" i="1">
                <a:sym typeface="Symbol" pitchFamily="26" charset="2"/>
              </a:rPr>
              <a:t></a:t>
            </a:r>
            <a:r>
              <a:rPr lang="en-US" i="1"/>
              <a:t>/</a:t>
            </a:r>
            <a:r>
              <a:rPr lang="en-US"/>
              <a:t>2</a:t>
            </a:r>
          </a:p>
          <a:p>
            <a:pPr algn="ctr">
              <a:lnSpc>
                <a:spcPct val="90000"/>
              </a:lnSpc>
              <a:buFontTx/>
              <a:buNone/>
            </a:pPr>
            <a:r>
              <a:rPr lang="en-US"/>
              <a:t>H = (L + V)/|(L + V)|</a:t>
            </a:r>
          </a:p>
          <a:p>
            <a:pPr algn="ctr">
              <a:lnSpc>
                <a:spcPct val="90000"/>
              </a:lnSpc>
              <a:buFontTx/>
              <a:buNone/>
            </a:pPr>
            <a:endParaRPr lang="en-US"/>
          </a:p>
          <a:p>
            <a:pPr algn="ctr">
              <a:lnSpc>
                <a:spcPct val="90000"/>
              </a:lnSpc>
              <a:buFontTx/>
              <a:buNone/>
            </a:pPr>
            <a:r>
              <a:rPr lang="en-US" i="1"/>
              <a:t>I</a:t>
            </a:r>
            <a:r>
              <a:rPr lang="en-US" i="1" baseline="-30000"/>
              <a:t>spec</a:t>
            </a:r>
            <a:r>
              <a:rPr lang="en-US"/>
              <a:t> = </a:t>
            </a:r>
            <a:r>
              <a:rPr lang="en-US" i="1"/>
              <a:t>k</a:t>
            </a:r>
            <a:r>
              <a:rPr lang="en-US" i="1" baseline="-30000"/>
              <a:t>s</a:t>
            </a:r>
            <a:r>
              <a:rPr lang="en-US" i="1"/>
              <a:t>I</a:t>
            </a:r>
            <a:r>
              <a:rPr lang="en-US" i="1" baseline="-30000"/>
              <a:t>l </a:t>
            </a:r>
            <a:r>
              <a:rPr lang="en-US"/>
              <a:t>(</a:t>
            </a:r>
            <a:r>
              <a:rPr lang="en-US" b="1"/>
              <a:t>N</a:t>
            </a:r>
            <a:r>
              <a:rPr lang="en-US" b="1" baseline="30000"/>
              <a:t>.</a:t>
            </a:r>
            <a:r>
              <a:rPr lang="en-US" b="1"/>
              <a:t>H</a:t>
            </a:r>
            <a:r>
              <a:rPr lang="en-US"/>
              <a:t>)</a:t>
            </a:r>
            <a:r>
              <a:rPr lang="en-US" i="1" baseline="30000"/>
              <a:t>ns</a:t>
            </a:r>
            <a:endParaRPr lang="en-US"/>
          </a:p>
          <a:p>
            <a:pPr>
              <a:lnSpc>
                <a:spcPct val="90000"/>
              </a:lnSpc>
            </a:pPr>
            <a:endParaRPr lang="en-US"/>
          </a:p>
        </p:txBody>
      </p:sp>
      <p:sp>
        <p:nvSpPr>
          <p:cNvPr id="21" name="Freeform 20"/>
          <p:cNvSpPr/>
          <p:nvPr/>
        </p:nvSpPr>
        <p:spPr>
          <a:xfrm>
            <a:off x="4495800" y="2438400"/>
            <a:ext cx="243840" cy="137160"/>
          </a:xfrm>
          <a:custGeom>
            <a:avLst/>
            <a:gdLst>
              <a:gd name="connsiteX0" fmla="*/ 0 w 259080"/>
              <a:gd name="connsiteY0" fmla="*/ 0 h 45720"/>
              <a:gd name="connsiteX1" fmla="*/ 259080 w 259080"/>
              <a:gd name="connsiteY1" fmla="*/ 45720 h 45720"/>
            </a:gdLst>
            <a:ahLst/>
            <a:cxnLst>
              <a:cxn ang="0">
                <a:pos x="connsiteX0" y="connsiteY0"/>
              </a:cxn>
              <a:cxn ang="0">
                <a:pos x="connsiteX1" y="connsiteY1"/>
              </a:cxn>
            </a:cxnLst>
            <a:rect l="l" t="t" r="r" b="b"/>
            <a:pathLst>
              <a:path w="259080" h="45720">
                <a:moveTo>
                  <a:pt x="0" y="0"/>
                </a:moveTo>
                <a:cubicBezTo>
                  <a:pt x="114300" y="6350"/>
                  <a:pt x="228600" y="12700"/>
                  <a:pt x="259080" y="45720"/>
                </a:cubicBez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Freeform 21"/>
          <p:cNvSpPr/>
          <p:nvPr/>
        </p:nvSpPr>
        <p:spPr>
          <a:xfrm>
            <a:off x="4785360" y="2910840"/>
            <a:ext cx="243840" cy="213360"/>
          </a:xfrm>
          <a:custGeom>
            <a:avLst/>
            <a:gdLst>
              <a:gd name="connsiteX0" fmla="*/ 0 w 259080"/>
              <a:gd name="connsiteY0" fmla="*/ 0 h 45720"/>
              <a:gd name="connsiteX1" fmla="*/ 259080 w 259080"/>
              <a:gd name="connsiteY1" fmla="*/ 45720 h 45720"/>
            </a:gdLst>
            <a:ahLst/>
            <a:cxnLst>
              <a:cxn ang="0">
                <a:pos x="connsiteX0" y="connsiteY0"/>
              </a:cxn>
              <a:cxn ang="0">
                <a:pos x="connsiteX1" y="connsiteY1"/>
              </a:cxn>
            </a:cxnLst>
            <a:rect l="l" t="t" r="r" b="b"/>
            <a:pathLst>
              <a:path w="259080" h="45720">
                <a:moveTo>
                  <a:pt x="0" y="0"/>
                </a:moveTo>
                <a:cubicBezTo>
                  <a:pt x="114300" y="6350"/>
                  <a:pt x="228600" y="12700"/>
                  <a:pt x="259080" y="45720"/>
                </a:cubicBez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Light Sources </a:t>
            </a:r>
          </a:p>
        </p:txBody>
      </p:sp>
      <p:sp>
        <p:nvSpPr>
          <p:cNvPr id="9219" name="Rectangle 3"/>
          <p:cNvSpPr>
            <a:spLocks noGrp="1" noChangeArrowheads="1"/>
          </p:cNvSpPr>
          <p:nvPr>
            <p:ph type="body" idx="1"/>
          </p:nvPr>
        </p:nvSpPr>
        <p:spPr/>
        <p:txBody>
          <a:bodyPr/>
          <a:lstStyle/>
          <a:p>
            <a:r>
              <a:rPr lang="en-US" sz="2800"/>
              <a:t>When we view an opaque nonluminous object, we see reflected light from the surfaces of the object.</a:t>
            </a:r>
          </a:p>
          <a:p>
            <a:r>
              <a:rPr lang="en-US" sz="2800"/>
              <a:t>The total reflected light is the sum of the contributions from </a:t>
            </a:r>
            <a:r>
              <a:rPr lang="en-US" sz="2800" b="1" i="1"/>
              <a:t>light sources</a:t>
            </a:r>
            <a:r>
              <a:rPr lang="en-US" sz="2800"/>
              <a:t> and other reflecting surfaces in the scene.</a:t>
            </a:r>
          </a:p>
          <a:p>
            <a:r>
              <a:rPr lang="en-US" sz="2800"/>
              <a:t>Light sources = </a:t>
            </a:r>
            <a:r>
              <a:rPr lang="en-US" sz="2800" b="1" i="1"/>
              <a:t>light-emitting sources</a:t>
            </a:r>
            <a:r>
              <a:rPr lang="en-US" sz="2800" i="1"/>
              <a:t>.</a:t>
            </a:r>
            <a:endParaRPr lang="en-US" sz="2800"/>
          </a:p>
          <a:p>
            <a:r>
              <a:rPr lang="en-US" sz="2800"/>
              <a:t>Reflecting surfaces = </a:t>
            </a:r>
            <a:r>
              <a:rPr lang="en-US" sz="2800" b="1" i="1"/>
              <a:t>light-reflecting sources</a:t>
            </a:r>
            <a:r>
              <a:rPr lang="en-US" sz="2800" i="1"/>
              <a:t>.</a:t>
            </a:r>
            <a:endParaRPr lang="en-US" sz="2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685800" y="76200"/>
            <a:ext cx="7772400" cy="1143000"/>
          </a:xfrm>
        </p:spPr>
        <p:txBody>
          <a:bodyPr/>
          <a:lstStyle/>
          <a:p>
            <a:r>
              <a:rPr lang="en-US"/>
              <a:t>Specular Reflection - Example</a:t>
            </a:r>
          </a:p>
        </p:txBody>
      </p:sp>
      <p:grpSp>
        <p:nvGrpSpPr>
          <p:cNvPr id="47125" name="Group 21"/>
          <p:cNvGrpSpPr>
            <a:grpSpLocks noChangeAspect="1"/>
          </p:cNvGrpSpPr>
          <p:nvPr/>
        </p:nvGrpSpPr>
        <p:grpSpPr bwMode="auto">
          <a:xfrm>
            <a:off x="792163" y="990600"/>
            <a:ext cx="7589837" cy="6048375"/>
            <a:chOff x="1800" y="3107"/>
            <a:chExt cx="8298" cy="6613"/>
          </a:xfrm>
        </p:grpSpPr>
        <p:pic>
          <p:nvPicPr>
            <p:cNvPr id="47126" name="Picture 22" descr="..\.html\ClassNotes\Illumination\06.jpg"/>
            <p:cNvPicPr>
              <a:picLocks noChangeAspect="1" noChangeArrowheads="1"/>
            </p:cNvPicPr>
            <p:nvPr/>
          </p:nvPicPr>
          <p:blipFill>
            <a:blip r:embed="rId3" cstate="print"/>
            <a:srcRect/>
            <a:stretch>
              <a:fillRect/>
            </a:stretch>
          </p:blipFill>
          <p:spPr bwMode="auto">
            <a:xfrm>
              <a:off x="1808" y="3107"/>
              <a:ext cx="8290" cy="5850"/>
            </a:xfrm>
            <a:prstGeom prst="rect">
              <a:avLst/>
            </a:prstGeom>
            <a:noFill/>
            <a:ln w="9525">
              <a:noFill/>
              <a:miter lim="800000"/>
              <a:headEnd/>
              <a:tailEnd/>
            </a:ln>
          </p:spPr>
        </p:pic>
        <p:sp>
          <p:nvSpPr>
            <p:cNvPr id="47127" name="Text Box 23"/>
            <p:cNvSpPr txBox="1">
              <a:spLocks noChangeAspect="1" noChangeArrowheads="1"/>
            </p:cNvSpPr>
            <p:nvPr/>
          </p:nvSpPr>
          <p:spPr bwMode="auto">
            <a:xfrm>
              <a:off x="1800" y="9000"/>
              <a:ext cx="8280" cy="720"/>
            </a:xfrm>
            <a:prstGeom prst="rect">
              <a:avLst/>
            </a:prstGeom>
            <a:noFill/>
            <a:ln w="9525">
              <a:noFill/>
              <a:miter lim="800000"/>
              <a:headEnd/>
              <a:tailEnd/>
            </a:ln>
          </p:spPr>
          <p:txBody>
            <a:bodyPr/>
            <a:lstStyle/>
            <a:p>
              <a:pPr algn="ctr" eaLnBrk="0" hangingPunct="0"/>
              <a:r>
                <a:rPr lang="en-US" sz="1200" b="1"/>
                <a:t>Fig. 18</a:t>
              </a:r>
            </a:p>
            <a:p>
              <a:pPr algn="ctr" eaLnBrk="0" hangingPunct="0"/>
              <a:r>
                <a:rPr lang="en-US" sz="1200"/>
                <a:t>Phong shading polygons with specular reflection.</a:t>
              </a: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85800" y="0"/>
            <a:ext cx="7772400" cy="1828800"/>
          </a:xfrm>
        </p:spPr>
        <p:txBody>
          <a:bodyPr/>
          <a:lstStyle/>
          <a:p>
            <a:r>
              <a:rPr lang="en-US"/>
              <a:t>Combine Diffuse &amp; Specular Reflections</a:t>
            </a:r>
          </a:p>
        </p:txBody>
      </p:sp>
      <p:sp>
        <p:nvSpPr>
          <p:cNvPr id="49155" name="Rectangle 3"/>
          <p:cNvSpPr>
            <a:spLocks noGrp="1" noChangeArrowheads="1"/>
          </p:cNvSpPr>
          <p:nvPr>
            <p:ph type="body" idx="1"/>
          </p:nvPr>
        </p:nvSpPr>
        <p:spPr/>
        <p:txBody>
          <a:bodyPr/>
          <a:lstStyle/>
          <a:p>
            <a:pPr>
              <a:buFontTx/>
              <a:buNone/>
            </a:pPr>
            <a:r>
              <a:rPr lang="en-US"/>
              <a:t>For a single point light source, we can model</a:t>
            </a:r>
          </a:p>
          <a:p>
            <a:pPr>
              <a:buFontTx/>
              <a:buNone/>
            </a:pPr>
            <a:r>
              <a:rPr lang="en-US"/>
              <a:t>the combined diffuse and specular reflections</a:t>
            </a:r>
          </a:p>
          <a:p>
            <a:pPr>
              <a:buFontTx/>
              <a:buNone/>
            </a:pPr>
            <a:r>
              <a:rPr lang="en-US"/>
              <a:t>from a point on an illuminated surface as</a:t>
            </a:r>
          </a:p>
          <a:p>
            <a:pPr algn="ctr">
              <a:buFontTx/>
              <a:buNone/>
            </a:pPr>
            <a:endParaRPr lang="en-US" i="1"/>
          </a:p>
          <a:p>
            <a:pPr algn="ctr">
              <a:buFontTx/>
              <a:buNone/>
            </a:pPr>
            <a:r>
              <a:rPr lang="en-US" i="1"/>
              <a:t>I </a:t>
            </a:r>
            <a:r>
              <a:rPr lang="en-US"/>
              <a:t>= </a:t>
            </a:r>
            <a:r>
              <a:rPr lang="en-US" i="1"/>
              <a:t>I</a:t>
            </a:r>
            <a:r>
              <a:rPr lang="en-US" i="1" baseline="-30000"/>
              <a:t>diff</a:t>
            </a:r>
            <a:r>
              <a:rPr lang="en-US"/>
              <a:t> + </a:t>
            </a:r>
            <a:r>
              <a:rPr lang="en-US" i="1"/>
              <a:t>I</a:t>
            </a:r>
            <a:r>
              <a:rPr lang="en-US" i="1" baseline="-30000"/>
              <a:t>spec</a:t>
            </a:r>
            <a:endParaRPr lang="en-US"/>
          </a:p>
          <a:p>
            <a:pPr algn="ctr">
              <a:buFontTx/>
              <a:buNone/>
            </a:pPr>
            <a:endParaRPr lang="en-US"/>
          </a:p>
          <a:p>
            <a:pPr algn="ctr">
              <a:buFontTx/>
              <a:buNone/>
            </a:pPr>
            <a:r>
              <a:rPr lang="en-US"/>
              <a:t>= </a:t>
            </a:r>
            <a:r>
              <a:rPr lang="en-US" i="1"/>
              <a:t>k</a:t>
            </a:r>
            <a:r>
              <a:rPr lang="en-US" i="1" baseline="-30000"/>
              <a:t>a</a:t>
            </a:r>
            <a:r>
              <a:rPr lang="en-US" i="1"/>
              <a:t>I</a:t>
            </a:r>
            <a:r>
              <a:rPr lang="en-US" i="1" baseline="-30000"/>
              <a:t>a</a:t>
            </a:r>
            <a:r>
              <a:rPr lang="en-US" baseline="-30000"/>
              <a:t> </a:t>
            </a:r>
            <a:r>
              <a:rPr lang="en-US"/>
              <a:t>+ </a:t>
            </a:r>
            <a:r>
              <a:rPr lang="en-US" i="1"/>
              <a:t>k</a:t>
            </a:r>
            <a:r>
              <a:rPr lang="en-US" i="1" baseline="-30000"/>
              <a:t>d</a:t>
            </a:r>
            <a:r>
              <a:rPr lang="en-US" i="1"/>
              <a:t>I</a:t>
            </a:r>
            <a:r>
              <a:rPr lang="en-US" i="1" baseline="-30000"/>
              <a:t>l</a:t>
            </a:r>
            <a:r>
              <a:rPr lang="en-US"/>
              <a:t>(</a:t>
            </a:r>
            <a:r>
              <a:rPr lang="en-US" b="1"/>
              <a:t>N</a:t>
            </a:r>
            <a:r>
              <a:rPr lang="en-US" b="1" baseline="30000"/>
              <a:t>.</a:t>
            </a:r>
            <a:r>
              <a:rPr lang="en-US" b="1"/>
              <a:t>L</a:t>
            </a:r>
            <a:r>
              <a:rPr lang="en-US"/>
              <a:t>) + </a:t>
            </a:r>
            <a:r>
              <a:rPr lang="en-US" i="1"/>
              <a:t>k</a:t>
            </a:r>
            <a:r>
              <a:rPr lang="en-US" i="1" baseline="-30000"/>
              <a:t>s</a:t>
            </a:r>
            <a:r>
              <a:rPr lang="en-US" i="1"/>
              <a:t>I</a:t>
            </a:r>
            <a:r>
              <a:rPr lang="en-US" i="1" baseline="-30000"/>
              <a:t>l</a:t>
            </a:r>
            <a:r>
              <a:rPr lang="en-US"/>
              <a:t>(</a:t>
            </a:r>
            <a:r>
              <a:rPr lang="en-US" b="1"/>
              <a:t>N</a:t>
            </a:r>
            <a:r>
              <a:rPr lang="en-US" b="1" baseline="30000"/>
              <a:t>.</a:t>
            </a:r>
            <a:r>
              <a:rPr lang="en-US" b="1"/>
              <a:t>H</a:t>
            </a:r>
            <a:r>
              <a:rPr lang="en-US"/>
              <a:t>)</a:t>
            </a:r>
            <a:r>
              <a:rPr lang="en-US" i="1" baseline="30000"/>
              <a:t>ns</a:t>
            </a:r>
            <a:endParaRPr lang="en-US" i="1"/>
          </a:p>
          <a:p>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304800"/>
            <a:ext cx="7772400" cy="1828800"/>
          </a:xfrm>
        </p:spPr>
        <p:txBody>
          <a:bodyPr/>
          <a:lstStyle/>
          <a:p>
            <a:r>
              <a:rPr lang="en-US"/>
              <a:t>Combine Diffuse &amp; Specular Reflections with Multiple Light Sources </a:t>
            </a:r>
          </a:p>
        </p:txBody>
      </p:sp>
      <p:sp>
        <p:nvSpPr>
          <p:cNvPr id="51203" name="Rectangle 3"/>
          <p:cNvSpPr>
            <a:spLocks noGrp="1" noChangeArrowheads="1"/>
          </p:cNvSpPr>
          <p:nvPr>
            <p:ph type="body" idx="1"/>
          </p:nvPr>
        </p:nvSpPr>
        <p:spPr>
          <a:xfrm>
            <a:off x="685800" y="2514600"/>
            <a:ext cx="7772400" cy="4114800"/>
          </a:xfrm>
        </p:spPr>
        <p:txBody>
          <a:bodyPr/>
          <a:lstStyle/>
          <a:p>
            <a:pPr>
              <a:buFontTx/>
              <a:buNone/>
            </a:pPr>
            <a:r>
              <a:rPr lang="en-US" dirty="0"/>
              <a:t>If we place more than one point source in a</a:t>
            </a:r>
          </a:p>
          <a:p>
            <a:pPr>
              <a:buFontTx/>
              <a:buNone/>
            </a:pPr>
            <a:r>
              <a:rPr lang="en-US" dirty="0"/>
              <a:t>scene, we obtain the light reflection at any</a:t>
            </a:r>
          </a:p>
          <a:p>
            <a:pPr>
              <a:buFontTx/>
              <a:buNone/>
            </a:pPr>
            <a:r>
              <a:rPr lang="en-US" dirty="0"/>
              <a:t>surface point by </a:t>
            </a:r>
            <a:r>
              <a:rPr lang="en-US" dirty="0" smtClean="0"/>
              <a:t>summing </a:t>
            </a:r>
            <a:r>
              <a:rPr lang="en-US" dirty="0"/>
              <a:t>the contributions</a:t>
            </a:r>
          </a:p>
          <a:p>
            <a:pPr>
              <a:buFontTx/>
              <a:buNone/>
            </a:pPr>
            <a:r>
              <a:rPr lang="en-US" dirty="0"/>
              <a:t>from the individual sources:</a:t>
            </a:r>
          </a:p>
          <a:p>
            <a:pPr>
              <a:buFontTx/>
              <a:buNone/>
            </a:pPr>
            <a:r>
              <a:rPr lang="en-US" dirty="0"/>
              <a:t> </a:t>
            </a:r>
          </a:p>
          <a:p>
            <a:pPr algn="ctr">
              <a:buFontTx/>
              <a:buNone/>
            </a:pPr>
            <a:r>
              <a:rPr lang="en-US" i="1" dirty="0"/>
              <a:t>I </a:t>
            </a:r>
            <a:r>
              <a:rPr lang="en-US" dirty="0"/>
              <a:t>= </a:t>
            </a:r>
            <a:r>
              <a:rPr lang="en-US" i="1" dirty="0" err="1"/>
              <a:t>k</a:t>
            </a:r>
            <a:r>
              <a:rPr lang="en-US" i="1" baseline="-30000" dirty="0" err="1"/>
              <a:t>a</a:t>
            </a:r>
            <a:r>
              <a:rPr lang="en-US" i="1" dirty="0" err="1"/>
              <a:t>I</a:t>
            </a:r>
            <a:r>
              <a:rPr lang="en-US" i="1" baseline="-30000" dirty="0" err="1"/>
              <a:t>a</a:t>
            </a:r>
            <a:r>
              <a:rPr lang="en-US" baseline="-30000" dirty="0"/>
              <a:t> </a:t>
            </a:r>
            <a:r>
              <a:rPr lang="en-US" dirty="0"/>
              <a:t>+ </a:t>
            </a:r>
            <a:r>
              <a:rPr lang="en-US" dirty="0">
                <a:sym typeface="Symbol" pitchFamily="26" charset="2"/>
              </a:rPr>
              <a:t></a:t>
            </a:r>
            <a:r>
              <a:rPr lang="en-US" baseline="30000" dirty="0" err="1"/>
              <a:t>n</a:t>
            </a:r>
            <a:r>
              <a:rPr lang="en-US" baseline="-30000" dirty="0" err="1"/>
              <a:t>i</a:t>
            </a:r>
            <a:r>
              <a:rPr lang="en-US" baseline="-30000" dirty="0"/>
              <a:t>=1</a:t>
            </a:r>
            <a:r>
              <a:rPr lang="en-US" dirty="0"/>
              <a:t> </a:t>
            </a:r>
            <a:r>
              <a:rPr lang="en-US" i="1" dirty="0"/>
              <a:t>I</a:t>
            </a:r>
            <a:r>
              <a:rPr lang="en-US" i="1" baseline="-30000" dirty="0"/>
              <a:t>li</a:t>
            </a:r>
            <a:r>
              <a:rPr lang="en-US" i="1" dirty="0"/>
              <a:t> </a:t>
            </a:r>
            <a:r>
              <a:rPr lang="en-US" dirty="0"/>
              <a:t>[</a:t>
            </a:r>
            <a:r>
              <a:rPr lang="en-US" i="1" dirty="0" err="1"/>
              <a:t>k</a:t>
            </a:r>
            <a:r>
              <a:rPr lang="en-US" i="1" baseline="-30000" dirty="0" err="1"/>
              <a:t>d</a:t>
            </a:r>
            <a:r>
              <a:rPr lang="en-US" i="1" baseline="-30000" dirty="0"/>
              <a:t> </a:t>
            </a:r>
            <a:r>
              <a:rPr lang="en-US" dirty="0"/>
              <a:t>(</a:t>
            </a:r>
            <a:r>
              <a:rPr lang="en-US" b="1" dirty="0" err="1"/>
              <a:t>N</a:t>
            </a:r>
            <a:r>
              <a:rPr lang="en-US" b="1" baseline="30000" dirty="0" err="1"/>
              <a:t>.</a:t>
            </a:r>
            <a:r>
              <a:rPr lang="en-US" b="1" dirty="0" err="1"/>
              <a:t>L</a:t>
            </a:r>
            <a:r>
              <a:rPr lang="en-US" b="1" baseline="-30000" dirty="0" err="1"/>
              <a:t>i</a:t>
            </a:r>
            <a:r>
              <a:rPr lang="en-US" dirty="0"/>
              <a:t>) + </a:t>
            </a:r>
            <a:r>
              <a:rPr lang="en-US" i="1" dirty="0" err="1"/>
              <a:t>k</a:t>
            </a:r>
            <a:r>
              <a:rPr lang="en-US" i="1" baseline="-30000" dirty="0" err="1"/>
              <a:t>s</a:t>
            </a:r>
            <a:r>
              <a:rPr lang="en-US" dirty="0"/>
              <a:t>(</a:t>
            </a:r>
            <a:r>
              <a:rPr lang="en-US" b="1" dirty="0" err="1"/>
              <a:t>N</a:t>
            </a:r>
            <a:r>
              <a:rPr lang="en-US" b="1" baseline="30000" dirty="0" err="1"/>
              <a:t>.</a:t>
            </a:r>
            <a:r>
              <a:rPr lang="en-US" b="1" dirty="0" err="1"/>
              <a:t>H</a:t>
            </a:r>
            <a:r>
              <a:rPr lang="en-US" b="1" baseline="-30000" dirty="0" err="1"/>
              <a:t>i</a:t>
            </a:r>
            <a:r>
              <a:rPr lang="en-US" dirty="0"/>
              <a:t>)</a:t>
            </a:r>
            <a:r>
              <a:rPr lang="en-US" baseline="30000" dirty="0"/>
              <a:t>ns</a:t>
            </a:r>
            <a:r>
              <a:rPr lang="en-US" dirty="0"/>
              <a:t>]</a:t>
            </a:r>
          </a:p>
          <a:p>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t>Intensity Attenuation </a:t>
            </a:r>
          </a:p>
        </p:txBody>
      </p:sp>
      <p:sp>
        <p:nvSpPr>
          <p:cNvPr id="4099" name="Rectangle 3"/>
          <p:cNvSpPr>
            <a:spLocks noGrp="1" noChangeArrowheads="1"/>
          </p:cNvSpPr>
          <p:nvPr>
            <p:ph type="body" idx="1"/>
          </p:nvPr>
        </p:nvSpPr>
        <p:spPr/>
        <p:txBody>
          <a:bodyPr/>
          <a:lstStyle/>
          <a:p>
            <a:r>
              <a:rPr lang="en-US"/>
              <a:t>As radiant energy from a point light source travels through space, its amplitude is attenuated by the factor 1/</a:t>
            </a:r>
            <a:r>
              <a:rPr lang="en-US" i="1"/>
              <a:t>d</a:t>
            </a:r>
            <a:r>
              <a:rPr lang="en-US" i="1" baseline="30000"/>
              <a:t>2</a:t>
            </a:r>
            <a:r>
              <a:rPr lang="en-US"/>
              <a:t>, where </a:t>
            </a:r>
            <a:r>
              <a:rPr lang="en-US" i="1"/>
              <a:t>d</a:t>
            </a:r>
            <a:r>
              <a:rPr lang="en-US"/>
              <a:t> is the distance that the light has traveled.</a:t>
            </a:r>
          </a:p>
          <a:p>
            <a:r>
              <a:rPr lang="en-US"/>
              <a:t>A surface close to the light source (small </a:t>
            </a:r>
            <a:r>
              <a:rPr lang="en-US" i="1"/>
              <a:t>d</a:t>
            </a:r>
            <a:r>
              <a:rPr lang="en-US"/>
              <a:t>) receives a higher incident intensity from the source than a distant surface (large </a:t>
            </a:r>
            <a:r>
              <a:rPr lang="en-US" i="1"/>
              <a:t>d</a:t>
            </a:r>
            <a:r>
              <a:rPr lang="en-US"/>
              <a:t>).</a:t>
            </a:r>
          </a:p>
          <a:p>
            <a:pPr>
              <a:buFontTx/>
              <a:buNone/>
            </a:pP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Intensity Attenuation </a:t>
            </a:r>
          </a:p>
        </p:txBody>
      </p:sp>
      <p:sp>
        <p:nvSpPr>
          <p:cNvPr id="5123" name="Rectangle 3"/>
          <p:cNvSpPr>
            <a:spLocks noGrp="1" noChangeArrowheads="1"/>
          </p:cNvSpPr>
          <p:nvPr>
            <p:ph type="body" idx="1"/>
          </p:nvPr>
        </p:nvSpPr>
        <p:spPr/>
        <p:txBody>
          <a:bodyPr/>
          <a:lstStyle/>
          <a:p>
            <a:pPr>
              <a:lnSpc>
                <a:spcPct val="90000"/>
              </a:lnSpc>
            </a:pPr>
            <a:r>
              <a:rPr lang="en-US"/>
              <a:t>Problem in using the factor 1/</a:t>
            </a:r>
            <a:r>
              <a:rPr lang="en-US" i="1"/>
              <a:t>d</a:t>
            </a:r>
            <a:r>
              <a:rPr lang="en-US" i="1" baseline="30000"/>
              <a:t>2</a:t>
            </a:r>
            <a:r>
              <a:rPr lang="en-US"/>
              <a:t> to attenuate</a:t>
            </a:r>
          </a:p>
          <a:p>
            <a:pPr>
              <a:lnSpc>
                <a:spcPct val="90000"/>
              </a:lnSpc>
              <a:buFontTx/>
              <a:buNone/>
            </a:pPr>
            <a:r>
              <a:rPr lang="en-US"/>
              <a:t>	intensities:</a:t>
            </a:r>
          </a:p>
          <a:p>
            <a:pPr>
              <a:lnSpc>
                <a:spcPct val="90000"/>
              </a:lnSpc>
              <a:buFontTx/>
              <a:buNone/>
            </a:pPr>
            <a:r>
              <a:rPr lang="en-US"/>
              <a:t>	The factor 1/</a:t>
            </a:r>
            <a:r>
              <a:rPr lang="en-US" i="1"/>
              <a:t>d</a:t>
            </a:r>
            <a:r>
              <a:rPr lang="en-US" i="1" baseline="30000"/>
              <a:t>2</a:t>
            </a:r>
            <a:r>
              <a:rPr lang="en-US"/>
              <a:t> produces too much intensity variations when </a:t>
            </a:r>
            <a:r>
              <a:rPr lang="en-US" i="1"/>
              <a:t>d</a:t>
            </a:r>
            <a:r>
              <a:rPr lang="en-US"/>
              <a:t> is small, and it produces very little variation when </a:t>
            </a:r>
            <a:r>
              <a:rPr lang="en-US" i="1"/>
              <a:t>d</a:t>
            </a:r>
            <a:r>
              <a:rPr lang="en-US"/>
              <a:t> is large.</a:t>
            </a:r>
          </a:p>
          <a:p>
            <a:pPr>
              <a:lnSpc>
                <a:spcPct val="90000"/>
              </a:lnSpc>
            </a:pPr>
            <a:r>
              <a:rPr lang="en-US"/>
              <a:t>We can compensate for these problems by using inverse linear or quadratic functions of </a:t>
            </a:r>
            <a:r>
              <a:rPr lang="en-US" i="1"/>
              <a:t>d</a:t>
            </a:r>
            <a:r>
              <a:rPr lang="en-US"/>
              <a:t> to attenuate intensities.</a:t>
            </a:r>
          </a:p>
          <a:p>
            <a:pPr>
              <a:lnSpc>
                <a:spcPct val="90000"/>
              </a:lnSpc>
              <a:buFontTx/>
              <a:buNone/>
            </a:pPr>
            <a:endParaRPr lang="en-US"/>
          </a:p>
          <a:p>
            <a:pPr>
              <a:lnSpc>
                <a:spcPct val="90000"/>
              </a:lnSpc>
              <a:buFontTx/>
              <a:buNone/>
            </a:pP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t>Attenuation Function</a:t>
            </a:r>
          </a:p>
        </p:txBody>
      </p:sp>
      <p:sp>
        <p:nvSpPr>
          <p:cNvPr id="6147" name="Rectangle 3"/>
          <p:cNvSpPr>
            <a:spLocks noGrp="1" noChangeArrowheads="1"/>
          </p:cNvSpPr>
          <p:nvPr>
            <p:ph type="body" idx="1"/>
          </p:nvPr>
        </p:nvSpPr>
        <p:spPr/>
        <p:txBody>
          <a:bodyPr/>
          <a:lstStyle/>
          <a:p>
            <a:r>
              <a:rPr lang="en-US"/>
              <a:t>A general inverse quadratic </a:t>
            </a:r>
            <a:r>
              <a:rPr lang="en-US" b="1" i="1"/>
              <a:t>attenuation function</a:t>
            </a:r>
            <a:r>
              <a:rPr lang="en-US"/>
              <a:t>:</a:t>
            </a:r>
          </a:p>
          <a:p>
            <a:endParaRPr lang="en-US"/>
          </a:p>
          <a:p>
            <a:endParaRPr lang="en-US"/>
          </a:p>
          <a:p>
            <a:r>
              <a:rPr lang="en-US"/>
              <a:t>The value of the constant term </a:t>
            </a:r>
            <a:r>
              <a:rPr lang="en-US" i="1"/>
              <a:t>a</a:t>
            </a:r>
            <a:r>
              <a:rPr lang="en-US" i="1" baseline="-30000"/>
              <a:t>0</a:t>
            </a:r>
            <a:r>
              <a:rPr lang="en-US"/>
              <a:t> can be adjusted to prevent </a:t>
            </a:r>
            <a:r>
              <a:rPr lang="en-US" i="1"/>
              <a:t>f(d)</a:t>
            </a:r>
            <a:r>
              <a:rPr lang="en-US"/>
              <a:t> from becoming too large when </a:t>
            </a:r>
            <a:r>
              <a:rPr lang="en-US" i="1"/>
              <a:t>d</a:t>
            </a:r>
            <a:r>
              <a:rPr lang="en-US"/>
              <a:t> is very small. </a:t>
            </a:r>
          </a:p>
          <a:p>
            <a:pPr>
              <a:buFontTx/>
              <a:buNone/>
            </a:pPr>
            <a:endParaRPr lang="en-US"/>
          </a:p>
        </p:txBody>
      </p:sp>
      <p:sp>
        <p:nvSpPr>
          <p:cNvPr id="6149" name="Rectangle 5"/>
          <p:cNvSpPr>
            <a:spLocks noChangeArrowheads="1"/>
          </p:cNvSpPr>
          <p:nvPr/>
        </p:nvSpPr>
        <p:spPr bwMode="auto">
          <a:xfrm>
            <a:off x="3848100" y="3214688"/>
            <a:ext cx="9144000" cy="0"/>
          </a:xfrm>
          <a:prstGeom prst="rect">
            <a:avLst/>
          </a:prstGeom>
          <a:noFill/>
          <a:ln w="9525">
            <a:noFill/>
            <a:miter lim="800000"/>
            <a:headEnd/>
            <a:tailEnd/>
          </a:ln>
          <a:effectLst/>
        </p:spPr>
        <p:txBody>
          <a:bodyPr>
            <a:spAutoFit/>
          </a:bodyPr>
          <a:lstStyle/>
          <a:p>
            <a:endParaRPr lang="en-US"/>
          </a:p>
        </p:txBody>
      </p:sp>
      <p:graphicFrame>
        <p:nvGraphicFramePr>
          <p:cNvPr id="6148" name="Object 4"/>
          <p:cNvGraphicFramePr>
            <a:graphicFrameLocks noChangeAspect="1"/>
          </p:cNvGraphicFramePr>
          <p:nvPr/>
        </p:nvGraphicFramePr>
        <p:xfrm>
          <a:off x="2895600" y="3036888"/>
          <a:ext cx="3124200" cy="925512"/>
        </p:xfrm>
        <a:graphic>
          <a:graphicData uri="http://schemas.openxmlformats.org/presentationml/2006/ole">
            <p:oleObj spid="_x0000_s1026" r:id="rId3" imgW="1447800" imgH="431800" progId="Equation.3">
              <p:embed/>
            </p:oleObj>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228600"/>
            <a:ext cx="7772400" cy="1143000"/>
          </a:xfrm>
        </p:spPr>
        <p:txBody>
          <a:bodyPr/>
          <a:lstStyle/>
          <a:p>
            <a:r>
              <a:rPr lang="en-US"/>
              <a:t>Attenuation Function</a:t>
            </a:r>
          </a:p>
        </p:txBody>
      </p:sp>
      <p:sp>
        <p:nvSpPr>
          <p:cNvPr id="7171" name="Rectangle 3"/>
          <p:cNvSpPr>
            <a:spLocks noGrp="1" noChangeArrowheads="1"/>
          </p:cNvSpPr>
          <p:nvPr>
            <p:ph type="body" idx="1"/>
          </p:nvPr>
        </p:nvSpPr>
        <p:spPr>
          <a:xfrm>
            <a:off x="685800" y="1447800"/>
            <a:ext cx="7772400" cy="4114800"/>
          </a:xfrm>
        </p:spPr>
        <p:txBody>
          <a:bodyPr/>
          <a:lstStyle/>
          <a:p>
            <a:pPr>
              <a:lnSpc>
                <a:spcPct val="90000"/>
              </a:lnSpc>
            </a:pPr>
            <a:r>
              <a:rPr lang="en-US" sz="2800"/>
              <a:t>With a given set of attenuation coefficients, we can limit the magnitude of the attenuation function to 1 with the calculation </a:t>
            </a:r>
          </a:p>
          <a:p>
            <a:pPr>
              <a:lnSpc>
                <a:spcPct val="90000"/>
              </a:lnSpc>
            </a:pPr>
            <a:endParaRPr lang="en-US" sz="2800"/>
          </a:p>
          <a:p>
            <a:pPr>
              <a:lnSpc>
                <a:spcPct val="90000"/>
              </a:lnSpc>
            </a:pPr>
            <a:endParaRPr lang="en-US" sz="2800"/>
          </a:p>
          <a:p>
            <a:pPr>
              <a:lnSpc>
                <a:spcPct val="90000"/>
              </a:lnSpc>
            </a:pPr>
            <a:r>
              <a:rPr lang="en-US" sz="2800"/>
              <a:t>Using this function, we can then write our basic illumination model as </a:t>
            </a:r>
          </a:p>
          <a:p>
            <a:pPr>
              <a:lnSpc>
                <a:spcPct val="90000"/>
              </a:lnSpc>
            </a:pPr>
            <a:endParaRPr lang="en-US" sz="2800"/>
          </a:p>
          <a:p>
            <a:pPr>
              <a:lnSpc>
                <a:spcPct val="90000"/>
              </a:lnSpc>
            </a:pPr>
            <a:endParaRPr lang="en-US" sz="2800"/>
          </a:p>
          <a:p>
            <a:pPr>
              <a:lnSpc>
                <a:spcPct val="90000"/>
              </a:lnSpc>
              <a:buFontTx/>
              <a:buNone/>
            </a:pPr>
            <a:r>
              <a:rPr lang="en-US" sz="2800"/>
              <a:t>	where </a:t>
            </a:r>
            <a:r>
              <a:rPr lang="en-US" sz="2800" i="1"/>
              <a:t>d</a:t>
            </a:r>
            <a:r>
              <a:rPr lang="en-US" sz="2800" i="1" baseline="-30000"/>
              <a:t>i</a:t>
            </a:r>
            <a:r>
              <a:rPr lang="en-US" sz="2800"/>
              <a:t> is the distance light has traveled from light source </a:t>
            </a:r>
            <a:r>
              <a:rPr lang="en-US" sz="2800" i="1"/>
              <a:t>i</a:t>
            </a:r>
            <a:r>
              <a:rPr lang="en-US" sz="2800"/>
              <a:t>. </a:t>
            </a:r>
          </a:p>
        </p:txBody>
      </p:sp>
      <p:sp>
        <p:nvSpPr>
          <p:cNvPr id="7172" name="Rectangle 4"/>
          <p:cNvSpPr>
            <a:spLocks noChangeArrowheads="1"/>
          </p:cNvSpPr>
          <p:nvPr/>
        </p:nvSpPr>
        <p:spPr bwMode="auto">
          <a:xfrm>
            <a:off x="3848100" y="3214688"/>
            <a:ext cx="9144000" cy="0"/>
          </a:xfrm>
          <a:prstGeom prst="rect">
            <a:avLst/>
          </a:prstGeom>
          <a:noFill/>
          <a:ln w="9525">
            <a:noFill/>
            <a:miter lim="800000"/>
            <a:headEnd/>
            <a:tailEnd/>
          </a:ln>
          <a:effectLst/>
        </p:spPr>
        <p:txBody>
          <a:bodyPr>
            <a:spAutoFit/>
          </a:bodyPr>
          <a:lstStyle/>
          <a:p>
            <a:endParaRPr lang="en-US"/>
          </a:p>
        </p:txBody>
      </p:sp>
      <p:sp>
        <p:nvSpPr>
          <p:cNvPr id="7175" name="Rectangle 7"/>
          <p:cNvSpPr>
            <a:spLocks noChangeArrowheads="1"/>
          </p:cNvSpPr>
          <p:nvPr/>
        </p:nvSpPr>
        <p:spPr bwMode="auto">
          <a:xfrm>
            <a:off x="3605213" y="3186113"/>
            <a:ext cx="9144000" cy="0"/>
          </a:xfrm>
          <a:prstGeom prst="rect">
            <a:avLst/>
          </a:prstGeom>
          <a:noFill/>
          <a:ln w="9525">
            <a:noFill/>
            <a:miter lim="800000"/>
            <a:headEnd/>
            <a:tailEnd/>
          </a:ln>
          <a:effectLst/>
        </p:spPr>
        <p:txBody>
          <a:bodyPr>
            <a:spAutoFit/>
          </a:bodyPr>
          <a:lstStyle/>
          <a:p>
            <a:endParaRPr lang="en-US"/>
          </a:p>
        </p:txBody>
      </p:sp>
      <p:graphicFrame>
        <p:nvGraphicFramePr>
          <p:cNvPr id="7174" name="Object 6"/>
          <p:cNvGraphicFramePr>
            <a:graphicFrameLocks noChangeAspect="1"/>
          </p:cNvGraphicFramePr>
          <p:nvPr/>
        </p:nvGraphicFramePr>
        <p:xfrm>
          <a:off x="2895600" y="2667000"/>
          <a:ext cx="3557588" cy="893763"/>
        </p:xfrm>
        <a:graphic>
          <a:graphicData uri="http://schemas.openxmlformats.org/presentationml/2006/ole">
            <p:oleObj spid="_x0000_s2050" r:id="rId3" imgW="1930400" imgH="482600" progId="Equation.3">
              <p:embed/>
            </p:oleObj>
          </a:graphicData>
        </a:graphic>
      </p:graphicFrame>
      <p:sp>
        <p:nvSpPr>
          <p:cNvPr id="7177" name="Rectangle 9"/>
          <p:cNvSpPr>
            <a:spLocks noChangeArrowheads="1"/>
          </p:cNvSpPr>
          <p:nvPr/>
        </p:nvSpPr>
        <p:spPr bwMode="auto">
          <a:xfrm>
            <a:off x="3109913" y="3214688"/>
            <a:ext cx="9144000" cy="0"/>
          </a:xfrm>
          <a:prstGeom prst="rect">
            <a:avLst/>
          </a:prstGeom>
          <a:noFill/>
          <a:ln w="9525">
            <a:noFill/>
            <a:miter lim="800000"/>
            <a:headEnd/>
            <a:tailEnd/>
          </a:ln>
          <a:effectLst/>
        </p:spPr>
        <p:txBody>
          <a:bodyPr>
            <a:spAutoFit/>
          </a:bodyPr>
          <a:lstStyle/>
          <a:p>
            <a:endParaRPr lang="en-US"/>
          </a:p>
        </p:txBody>
      </p:sp>
      <p:graphicFrame>
        <p:nvGraphicFramePr>
          <p:cNvPr id="7176" name="Object 8"/>
          <p:cNvGraphicFramePr>
            <a:graphicFrameLocks noChangeAspect="1"/>
          </p:cNvGraphicFramePr>
          <p:nvPr/>
        </p:nvGraphicFramePr>
        <p:xfrm>
          <a:off x="1143000" y="4495800"/>
          <a:ext cx="6781800" cy="995363"/>
        </p:xfrm>
        <a:graphic>
          <a:graphicData uri="http://schemas.openxmlformats.org/presentationml/2006/ole">
            <p:oleObj spid="_x0000_s2051" r:id="rId4" imgW="2921000" imgH="431800" progId="Equation.3">
              <p:embed/>
            </p:oleObj>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85800" y="76200"/>
            <a:ext cx="7772400" cy="1143000"/>
          </a:xfrm>
        </p:spPr>
        <p:txBody>
          <a:bodyPr/>
          <a:lstStyle/>
          <a:p>
            <a:r>
              <a:rPr lang="en-US" sz="2800"/>
              <a:t>Visible-line determination</a:t>
            </a:r>
          </a:p>
        </p:txBody>
      </p:sp>
      <p:pic>
        <p:nvPicPr>
          <p:cNvPr id="53251" name="Picture 3" descr="O:\.html\ClassNotes\Illumination\01.jpg"/>
          <p:cNvPicPr>
            <a:picLocks noChangeAspect="1" noChangeArrowheads="1"/>
          </p:cNvPicPr>
          <p:nvPr/>
        </p:nvPicPr>
        <p:blipFill>
          <a:blip r:embed="rId2" cstate="print"/>
          <a:srcRect/>
          <a:stretch>
            <a:fillRect/>
          </a:stretch>
        </p:blipFill>
        <p:spPr bwMode="auto">
          <a:xfrm>
            <a:off x="685800" y="990600"/>
            <a:ext cx="7916863" cy="5427663"/>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85800" y="0"/>
            <a:ext cx="7772400" cy="1143000"/>
          </a:xfrm>
        </p:spPr>
        <p:txBody>
          <a:bodyPr/>
          <a:lstStyle/>
          <a:p>
            <a:r>
              <a:rPr lang="en-US" sz="2800"/>
              <a:t>Visible-surface determination with ambient illumination only</a:t>
            </a:r>
          </a:p>
        </p:txBody>
      </p:sp>
      <p:pic>
        <p:nvPicPr>
          <p:cNvPr id="54276" name="Picture 4" descr="O:\.html\ClassNotes\Illumination\02.jpg"/>
          <p:cNvPicPr>
            <a:picLocks noChangeAspect="1" noChangeArrowheads="1"/>
          </p:cNvPicPr>
          <p:nvPr/>
        </p:nvPicPr>
        <p:blipFill>
          <a:blip r:embed="rId2" cstate="print"/>
          <a:srcRect/>
          <a:stretch>
            <a:fillRect/>
          </a:stretch>
        </p:blipFill>
        <p:spPr bwMode="auto">
          <a:xfrm>
            <a:off x="685800" y="1066800"/>
            <a:ext cx="7916863" cy="5634038"/>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685800" y="0"/>
            <a:ext cx="7772400" cy="1143000"/>
          </a:xfrm>
        </p:spPr>
        <p:txBody>
          <a:bodyPr/>
          <a:lstStyle/>
          <a:p>
            <a:r>
              <a:rPr lang="en-US" sz="2800"/>
              <a:t>Individually shaded polygons with diffuse reflection</a:t>
            </a:r>
          </a:p>
        </p:txBody>
      </p:sp>
      <p:pic>
        <p:nvPicPr>
          <p:cNvPr id="55300" name="Picture 4" descr="O:\.html\ClassNotes\Illumination\03.jpg"/>
          <p:cNvPicPr>
            <a:picLocks noChangeAspect="1" noChangeArrowheads="1"/>
          </p:cNvPicPr>
          <p:nvPr/>
        </p:nvPicPr>
        <p:blipFill>
          <a:blip r:embed="rId2" cstate="print"/>
          <a:srcRect/>
          <a:stretch>
            <a:fillRect/>
          </a:stretch>
        </p:blipFill>
        <p:spPr bwMode="auto">
          <a:xfrm>
            <a:off x="685800" y="1219200"/>
            <a:ext cx="7916863" cy="546100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914400"/>
          </a:xfrm>
        </p:spPr>
        <p:txBody>
          <a:bodyPr/>
          <a:lstStyle/>
          <a:p>
            <a:r>
              <a:rPr lang="en-US" dirty="0" smtClean="0"/>
              <a:t>Light Sources </a:t>
            </a:r>
            <a:endParaRPr lang="en-US" dirty="0"/>
          </a:p>
        </p:txBody>
      </p:sp>
      <p:pic>
        <p:nvPicPr>
          <p:cNvPr id="61442" name="Picture 2"/>
          <p:cNvPicPr>
            <a:picLocks noChangeAspect="1" noChangeArrowheads="1"/>
          </p:cNvPicPr>
          <p:nvPr/>
        </p:nvPicPr>
        <p:blipFill>
          <a:blip r:embed="rId2" cstate="print"/>
          <a:srcRect/>
          <a:stretch>
            <a:fillRect/>
          </a:stretch>
        </p:blipFill>
        <p:spPr bwMode="auto">
          <a:xfrm>
            <a:off x="1600200" y="1066800"/>
            <a:ext cx="5562600" cy="4267200"/>
          </a:xfrm>
          <a:prstGeom prst="rect">
            <a:avLst/>
          </a:prstGeom>
          <a:noFill/>
          <a:ln w="9525">
            <a:noFill/>
            <a:miter lim="800000"/>
            <a:headEnd/>
            <a:tailEnd/>
          </a:ln>
        </p:spPr>
      </p:pic>
      <p:sp>
        <p:nvSpPr>
          <p:cNvPr id="5" name="Text Box 12"/>
          <p:cNvSpPr txBox="1">
            <a:spLocks noChangeAspect="1" noChangeArrowheads="1"/>
          </p:cNvSpPr>
          <p:nvPr/>
        </p:nvSpPr>
        <p:spPr bwMode="auto">
          <a:xfrm>
            <a:off x="76200" y="5334000"/>
            <a:ext cx="9021763" cy="1447800"/>
          </a:xfrm>
          <a:prstGeom prst="rect">
            <a:avLst/>
          </a:prstGeom>
          <a:noFill/>
          <a:ln w="9525">
            <a:noFill/>
            <a:miter lim="800000"/>
            <a:headEnd/>
            <a:tailEnd/>
          </a:ln>
        </p:spPr>
        <p:txBody>
          <a:bodyPr/>
          <a:lstStyle/>
          <a:p>
            <a:pPr algn="ctr" eaLnBrk="0" hangingPunct="0"/>
            <a:r>
              <a:rPr lang="en-US" sz="2800" b="1" dirty="0"/>
              <a:t>Fig. </a:t>
            </a:r>
            <a:r>
              <a:rPr lang="en-US" sz="2800" b="1" dirty="0" smtClean="0"/>
              <a:t>1 </a:t>
            </a:r>
            <a:r>
              <a:rPr lang="en-US" sz="2800" dirty="0" smtClean="0"/>
              <a:t>Light </a:t>
            </a:r>
            <a:r>
              <a:rPr lang="en-US" sz="2800" dirty="0"/>
              <a:t>viewed from an opaque surface is in general a combination of reflected light from a light source and reflections of light reflections from other surfaces.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85800" y="0"/>
            <a:ext cx="7772400" cy="1143000"/>
          </a:xfrm>
        </p:spPr>
        <p:txBody>
          <a:bodyPr/>
          <a:lstStyle/>
          <a:p>
            <a:r>
              <a:rPr lang="en-US" sz="2800"/>
              <a:t>Phong shaded polygons with specular reflection</a:t>
            </a:r>
          </a:p>
        </p:txBody>
      </p:sp>
      <p:pic>
        <p:nvPicPr>
          <p:cNvPr id="58372" name="Picture 4" descr="O:\.html\ClassNotes\Illumination\06.jpg"/>
          <p:cNvPicPr>
            <a:picLocks noChangeAspect="1" noChangeArrowheads="1"/>
          </p:cNvPicPr>
          <p:nvPr/>
        </p:nvPicPr>
        <p:blipFill>
          <a:blip r:embed="rId2" cstate="print"/>
          <a:srcRect/>
          <a:stretch>
            <a:fillRect/>
          </a:stretch>
        </p:blipFill>
        <p:spPr bwMode="auto">
          <a:xfrm>
            <a:off x="685800" y="1066800"/>
            <a:ext cx="7916863" cy="5580063"/>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85800" y="381000"/>
            <a:ext cx="7772400" cy="1143000"/>
          </a:xfrm>
        </p:spPr>
        <p:txBody>
          <a:bodyPr/>
          <a:lstStyle/>
          <a:p>
            <a:r>
              <a:rPr lang="en-US" dirty="0"/>
              <a:t>Surface rendering</a:t>
            </a:r>
          </a:p>
        </p:txBody>
      </p:sp>
      <p:sp>
        <p:nvSpPr>
          <p:cNvPr id="4099" name="Rectangle 3"/>
          <p:cNvSpPr>
            <a:spLocks noGrp="1" noChangeArrowheads="1"/>
          </p:cNvSpPr>
          <p:nvPr>
            <p:ph type="body" idx="1"/>
          </p:nvPr>
        </p:nvSpPr>
        <p:spPr>
          <a:xfrm>
            <a:off x="609600" y="1447800"/>
            <a:ext cx="7848600" cy="4648200"/>
          </a:xfrm>
        </p:spPr>
        <p:txBody>
          <a:bodyPr/>
          <a:lstStyle/>
          <a:p>
            <a:pPr algn="just">
              <a:lnSpc>
                <a:spcPct val="90000"/>
              </a:lnSpc>
            </a:pPr>
            <a:r>
              <a:rPr lang="en-US" dirty="0"/>
              <a:t>Surface rendering can be performed by applying the illumination model to every visible surface point, or the rendering can be accomplished by interpolating intensities across the surface from a small set of illumination-model calculations.</a:t>
            </a:r>
          </a:p>
          <a:p>
            <a:pPr algn="just">
              <a:lnSpc>
                <a:spcPct val="90000"/>
              </a:lnSpc>
            </a:pPr>
            <a:r>
              <a:rPr lang="en-US" dirty="0"/>
              <a:t>Scan-line algorithms use interpolation schemes.</a:t>
            </a:r>
          </a:p>
          <a:p>
            <a:pPr algn="just">
              <a:lnSpc>
                <a:spcPct val="90000"/>
              </a:lnSpc>
            </a:pPr>
            <a:r>
              <a:rPr lang="en-US" dirty="0" smtClean="0"/>
              <a:t>Surface-rendering </a:t>
            </a:r>
            <a:r>
              <a:rPr lang="en-US" dirty="0"/>
              <a:t>procedures are termed </a:t>
            </a:r>
            <a:r>
              <a:rPr lang="en-US" b="1" i="1" dirty="0"/>
              <a:t>surface-shading methods</a:t>
            </a:r>
            <a:r>
              <a:rPr lang="en-US" dirty="0"/>
              <a:t>.</a:t>
            </a:r>
          </a:p>
          <a:p>
            <a:pPr algn="just">
              <a:lnSpc>
                <a:spcPct val="90000"/>
              </a:lnSpc>
            </a:pP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228600"/>
            <a:ext cx="7772400" cy="990600"/>
          </a:xfrm>
        </p:spPr>
        <p:txBody>
          <a:bodyPr/>
          <a:lstStyle/>
          <a:p>
            <a:r>
              <a:rPr lang="en-US"/>
              <a:t>Shadows </a:t>
            </a:r>
          </a:p>
        </p:txBody>
      </p:sp>
      <p:sp>
        <p:nvSpPr>
          <p:cNvPr id="9220" name="Rectangle 4"/>
          <p:cNvSpPr>
            <a:spLocks noGrp="1" noChangeArrowheads="1"/>
          </p:cNvSpPr>
          <p:nvPr>
            <p:ph type="body" idx="1"/>
          </p:nvPr>
        </p:nvSpPr>
        <p:spPr>
          <a:xfrm>
            <a:off x="685800" y="1295400"/>
            <a:ext cx="7924800" cy="5105400"/>
          </a:xfrm>
        </p:spPr>
        <p:txBody>
          <a:bodyPr/>
          <a:lstStyle/>
          <a:p>
            <a:pPr>
              <a:lnSpc>
                <a:spcPct val="90000"/>
              </a:lnSpc>
            </a:pPr>
            <a:r>
              <a:rPr lang="en-US" sz="2800" dirty="0"/>
              <a:t>Hidden-surface methods can be used to locate areas where light sources produce shadows.</a:t>
            </a:r>
          </a:p>
          <a:p>
            <a:pPr lvl="1">
              <a:lnSpc>
                <a:spcPct val="90000"/>
              </a:lnSpc>
            </a:pPr>
            <a:r>
              <a:rPr lang="en-US" sz="2400" dirty="0"/>
              <a:t>Apply a hidden-surface method with a light source at a view position.</a:t>
            </a:r>
          </a:p>
          <a:p>
            <a:pPr lvl="1">
              <a:lnSpc>
                <a:spcPct val="90000"/>
              </a:lnSpc>
            </a:pPr>
            <a:r>
              <a:rPr lang="en-US" sz="2400" dirty="0"/>
              <a:t>Shadow patterns generated by a hidden-surface method are valid for any selected viewing position, as long as the light-source positions are not changed.</a:t>
            </a:r>
          </a:p>
          <a:p>
            <a:pPr>
              <a:lnSpc>
                <a:spcPct val="90000"/>
              </a:lnSpc>
            </a:pPr>
            <a:r>
              <a:rPr lang="en-US" sz="2800" dirty="0"/>
              <a:t>In polygon-based system, we can add surface-detail polygons that correspond to shadow areas of surface polygons.</a:t>
            </a:r>
          </a:p>
          <a:p>
            <a:pPr>
              <a:lnSpc>
                <a:spcPct val="90000"/>
              </a:lnSpc>
            </a:pPr>
            <a:r>
              <a:rPr lang="en-US" sz="2800" dirty="0"/>
              <a:t>We can display shadow areas with ambient light intensity only, or we can combine the ambient light with specified surface texture.</a:t>
            </a:r>
          </a:p>
          <a:p>
            <a:pPr>
              <a:lnSpc>
                <a:spcPct val="90000"/>
              </a:lnSpc>
            </a:pPr>
            <a:endParaRPr lang="en-US" sz="28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85800" y="228600"/>
            <a:ext cx="7772400" cy="1143000"/>
          </a:xfrm>
        </p:spPr>
        <p:txBody>
          <a:bodyPr/>
          <a:lstStyle/>
          <a:p>
            <a:r>
              <a:rPr lang="en-US"/>
              <a:t>Polygon Rendering Methods </a:t>
            </a:r>
          </a:p>
        </p:txBody>
      </p:sp>
      <p:sp>
        <p:nvSpPr>
          <p:cNvPr id="10243" name="Rectangle 3"/>
          <p:cNvSpPr>
            <a:spLocks noGrp="1" noChangeArrowheads="1"/>
          </p:cNvSpPr>
          <p:nvPr>
            <p:ph type="body" idx="1"/>
          </p:nvPr>
        </p:nvSpPr>
        <p:spPr>
          <a:xfrm>
            <a:off x="685800" y="1447800"/>
            <a:ext cx="7772400" cy="4953000"/>
          </a:xfrm>
        </p:spPr>
        <p:txBody>
          <a:bodyPr/>
          <a:lstStyle/>
          <a:p>
            <a:r>
              <a:rPr lang="en-US" sz="2800"/>
              <a:t>The application of an illumination model to the rendering of standard graphic objects;</a:t>
            </a:r>
          </a:p>
          <a:p>
            <a:r>
              <a:rPr lang="en-US" sz="2800"/>
              <a:t>Three methods, each of them treats a single polygon independent of all others (non-global):</a:t>
            </a:r>
          </a:p>
          <a:p>
            <a:pPr lvl="1"/>
            <a:r>
              <a:rPr lang="en-US" sz="2400"/>
              <a:t>Constant-Intensity Shading / Flat Shading;</a:t>
            </a:r>
          </a:p>
          <a:p>
            <a:pPr lvl="1"/>
            <a:r>
              <a:rPr lang="en-US" sz="2400"/>
              <a:t>Intensity-Interpolation Shading / Gourad Shading;</a:t>
            </a:r>
          </a:p>
          <a:p>
            <a:pPr lvl="1"/>
            <a:r>
              <a:rPr lang="en-US" sz="2400"/>
              <a:t>Normal-vector Interpolation Shading / Phong Shading</a:t>
            </a:r>
          </a:p>
          <a:p>
            <a:r>
              <a:rPr lang="en-US" sz="2800"/>
              <a:t>Each polygon can be rendered with a single intensity, or the intensity can be obtained at each point of the surface using an interpolation scheme.</a:t>
            </a:r>
          </a:p>
          <a:p>
            <a:endParaRPr lang="en-US" sz="28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85800" y="228600"/>
            <a:ext cx="7772400" cy="1143000"/>
          </a:xfrm>
        </p:spPr>
        <p:txBody>
          <a:bodyPr/>
          <a:lstStyle/>
          <a:p>
            <a:r>
              <a:rPr lang="en-US"/>
              <a:t>Polygon Rendering Methods </a:t>
            </a:r>
          </a:p>
        </p:txBody>
      </p:sp>
      <p:grpSp>
        <p:nvGrpSpPr>
          <p:cNvPr id="2" name="Group 5"/>
          <p:cNvGrpSpPr>
            <a:grpSpLocks/>
          </p:cNvGrpSpPr>
          <p:nvPr/>
        </p:nvGrpSpPr>
        <p:grpSpPr bwMode="auto">
          <a:xfrm>
            <a:off x="914400" y="1371600"/>
            <a:ext cx="7315200" cy="4876800"/>
            <a:chOff x="2143" y="7380"/>
            <a:chExt cx="7620" cy="4680"/>
          </a:xfrm>
        </p:grpSpPr>
        <p:pic>
          <p:nvPicPr>
            <p:cNvPr id="11270" name="Picture 6" descr="Images\10-comm2.bmp"/>
            <p:cNvPicPr>
              <a:picLocks noChangeAspect="1" noChangeArrowheads="1"/>
            </p:cNvPicPr>
            <p:nvPr/>
          </p:nvPicPr>
          <p:blipFill>
            <a:blip r:embed="rId2" cstate="print">
              <a:clrChange>
                <a:clrFrom>
                  <a:srgbClr val="FCF8F5"/>
                </a:clrFrom>
                <a:clrTo>
                  <a:srgbClr val="FCF8F5">
                    <a:alpha val="0"/>
                  </a:srgbClr>
                </a:clrTo>
              </a:clrChange>
            </a:blip>
            <a:srcRect/>
            <a:stretch>
              <a:fillRect/>
            </a:stretch>
          </p:blipFill>
          <p:spPr bwMode="auto">
            <a:xfrm>
              <a:off x="2143" y="7380"/>
              <a:ext cx="7620" cy="3970"/>
            </a:xfrm>
            <a:prstGeom prst="rect">
              <a:avLst/>
            </a:prstGeom>
            <a:noFill/>
            <a:ln w="9525">
              <a:noFill/>
              <a:miter lim="800000"/>
              <a:headEnd/>
              <a:tailEnd/>
            </a:ln>
          </p:spPr>
        </p:pic>
        <p:sp>
          <p:nvSpPr>
            <p:cNvPr id="11271" name="Text Box 7"/>
            <p:cNvSpPr txBox="1">
              <a:spLocks noChangeArrowheads="1"/>
            </p:cNvSpPr>
            <p:nvPr/>
          </p:nvSpPr>
          <p:spPr bwMode="auto">
            <a:xfrm>
              <a:off x="2160" y="11349"/>
              <a:ext cx="7560" cy="711"/>
            </a:xfrm>
            <a:prstGeom prst="rect">
              <a:avLst/>
            </a:prstGeom>
            <a:noFill/>
            <a:ln w="9525">
              <a:noFill/>
              <a:miter lim="800000"/>
              <a:headEnd/>
              <a:tailEnd/>
            </a:ln>
          </p:spPr>
          <p:txBody>
            <a:bodyPr/>
            <a:lstStyle/>
            <a:p>
              <a:pPr algn="ctr" eaLnBrk="0" hangingPunct="0"/>
              <a:r>
                <a:rPr lang="en-US" sz="2000" dirty="0"/>
                <a:t>A polygon mesh approximation of an object (a) is rendered with flat shading (b) and with Gouraud shading (c).</a:t>
              </a: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b="1"/>
              <a:t>Constant-Intensity Shading</a:t>
            </a:r>
            <a:br>
              <a:rPr lang="en-US" b="1"/>
            </a:br>
            <a:r>
              <a:rPr lang="en-US" b="1"/>
              <a:t>Flat Shading</a:t>
            </a:r>
          </a:p>
        </p:txBody>
      </p:sp>
      <p:sp>
        <p:nvSpPr>
          <p:cNvPr id="12291" name="Rectangle 3"/>
          <p:cNvSpPr>
            <a:spLocks noGrp="1" noChangeArrowheads="1"/>
          </p:cNvSpPr>
          <p:nvPr>
            <p:ph type="body" idx="1"/>
          </p:nvPr>
        </p:nvSpPr>
        <p:spPr>
          <a:xfrm>
            <a:off x="685800" y="1981200"/>
            <a:ext cx="7772400" cy="4495800"/>
          </a:xfrm>
        </p:spPr>
        <p:txBody>
          <a:bodyPr/>
          <a:lstStyle/>
          <a:p>
            <a:r>
              <a:rPr lang="en-US" sz="2800"/>
              <a:t>Fast &amp; simple.</a:t>
            </a:r>
          </a:p>
          <a:p>
            <a:r>
              <a:rPr lang="en-US" sz="2800"/>
              <a:t>A single intensity is calculated for each polygon.</a:t>
            </a:r>
          </a:p>
          <a:p>
            <a:r>
              <a:rPr lang="en-US" sz="2800"/>
              <a:t>All points over the surface of the </a:t>
            </a:r>
          </a:p>
          <a:p>
            <a:pPr>
              <a:buFontTx/>
              <a:buNone/>
            </a:pPr>
            <a:r>
              <a:rPr lang="en-US" sz="2800"/>
              <a:t>	polygon are displayed with</a:t>
            </a:r>
          </a:p>
          <a:p>
            <a:pPr>
              <a:buFontTx/>
              <a:buNone/>
            </a:pPr>
            <a:r>
              <a:rPr lang="en-US" sz="2800"/>
              <a:t>	the same intensity value.</a:t>
            </a:r>
          </a:p>
          <a:p>
            <a:r>
              <a:rPr lang="en-US" sz="2800"/>
              <a:t>Useful for quickly </a:t>
            </a:r>
          </a:p>
          <a:p>
            <a:pPr>
              <a:buFontTx/>
              <a:buNone/>
            </a:pPr>
            <a:r>
              <a:rPr lang="en-US" sz="2800"/>
              <a:t>	displaying the general </a:t>
            </a:r>
          </a:p>
          <a:p>
            <a:pPr>
              <a:buFontTx/>
              <a:buNone/>
            </a:pPr>
            <a:r>
              <a:rPr lang="en-US" sz="2800"/>
              <a:t>	appearance of a curved surface. </a:t>
            </a:r>
          </a:p>
        </p:txBody>
      </p:sp>
      <p:pic>
        <p:nvPicPr>
          <p:cNvPr id="12292" name="Picture 4" descr="Images\Flatshade.gif"/>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400550" y="3276600"/>
            <a:ext cx="4819650" cy="252095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85800" y="228600"/>
            <a:ext cx="7772400" cy="990600"/>
          </a:xfrm>
        </p:spPr>
        <p:txBody>
          <a:bodyPr/>
          <a:lstStyle/>
          <a:p>
            <a:r>
              <a:rPr lang="en-US" b="1"/>
              <a:t>Flat Shading</a:t>
            </a:r>
          </a:p>
        </p:txBody>
      </p:sp>
      <p:sp>
        <p:nvSpPr>
          <p:cNvPr id="13315" name="Rectangle 3"/>
          <p:cNvSpPr>
            <a:spLocks noGrp="1" noChangeArrowheads="1"/>
          </p:cNvSpPr>
          <p:nvPr>
            <p:ph type="body" idx="1"/>
          </p:nvPr>
        </p:nvSpPr>
        <p:spPr>
          <a:xfrm>
            <a:off x="533400" y="1143000"/>
            <a:ext cx="7924800" cy="5334000"/>
          </a:xfrm>
        </p:spPr>
        <p:txBody>
          <a:bodyPr/>
          <a:lstStyle/>
          <a:p>
            <a:r>
              <a:rPr lang="en-US"/>
              <a:t>Flat shading provides an accurate rendering for an object if all of the following assumptions are valid:</a:t>
            </a:r>
          </a:p>
          <a:p>
            <a:pPr lvl="1"/>
            <a:r>
              <a:rPr lang="en-US"/>
              <a:t>The object is a polyhedron and is not an approximation of an object with a curved surface;</a:t>
            </a:r>
          </a:p>
          <a:p>
            <a:pPr lvl="1"/>
            <a:r>
              <a:rPr lang="en-US"/>
              <a:t>All light sources illuminating the object are far from the surface so that </a:t>
            </a:r>
            <a:r>
              <a:rPr lang="en-US" b="1"/>
              <a:t>N</a:t>
            </a:r>
            <a:r>
              <a:rPr lang="en-US" b="1" baseline="30000"/>
              <a:t>.</a:t>
            </a:r>
            <a:r>
              <a:rPr lang="en-US" b="1"/>
              <a:t>L</a:t>
            </a:r>
            <a:r>
              <a:rPr lang="en-US"/>
              <a:t> and the attenuation function are constant over the surface;</a:t>
            </a:r>
          </a:p>
          <a:p>
            <a:pPr lvl="1"/>
            <a:r>
              <a:rPr lang="en-US"/>
              <a:t>The viewing position is also far from the surface so that </a:t>
            </a:r>
            <a:r>
              <a:rPr lang="en-US" b="1"/>
              <a:t>V</a:t>
            </a:r>
            <a:r>
              <a:rPr lang="en-US" b="1" baseline="30000"/>
              <a:t>.</a:t>
            </a:r>
            <a:r>
              <a:rPr lang="en-US" b="1"/>
              <a:t>R</a:t>
            </a:r>
            <a:r>
              <a:rPr lang="en-US"/>
              <a:t> is constant over the surface;</a:t>
            </a:r>
          </a:p>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b="1"/>
              <a:t>Gouraud Shading</a:t>
            </a:r>
            <a:endParaRPr lang="en-US"/>
          </a:p>
        </p:txBody>
      </p:sp>
      <p:sp>
        <p:nvSpPr>
          <p:cNvPr id="14339" name="Rectangle 3"/>
          <p:cNvSpPr>
            <a:spLocks noGrp="1" noChangeArrowheads="1"/>
          </p:cNvSpPr>
          <p:nvPr>
            <p:ph type="body" idx="1"/>
          </p:nvPr>
        </p:nvSpPr>
        <p:spPr/>
        <p:txBody>
          <a:bodyPr/>
          <a:lstStyle/>
          <a:p>
            <a:pPr>
              <a:buFontTx/>
              <a:buChar char="o"/>
            </a:pPr>
            <a:r>
              <a:rPr lang="en-US" sz="2800" b="1" i="1"/>
              <a:t>Intensity-interpolation</a:t>
            </a:r>
            <a:r>
              <a:rPr lang="en-US" sz="2800"/>
              <a:t> scheme, referred to as </a:t>
            </a:r>
            <a:r>
              <a:rPr lang="en-US" sz="2800" b="1" i="1"/>
              <a:t>Gouraud shading</a:t>
            </a:r>
            <a:r>
              <a:rPr lang="en-US" sz="2800"/>
              <a:t>, renders a polygon surface by linearly interpolating intensity values across the surface.</a:t>
            </a:r>
          </a:p>
          <a:p>
            <a:pPr>
              <a:buFontTx/>
              <a:buChar char="o"/>
            </a:pPr>
            <a:r>
              <a:rPr lang="en-US" sz="2800"/>
              <a:t>Intensity values for each polygon are matched with the values of adjacent polygons along the common edges, thus eliminating the intensity discontinuities that can occur in flat shading.</a:t>
            </a:r>
          </a:p>
          <a:p>
            <a:endParaRPr lang="en-US" sz="28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b="1"/>
              <a:t>Gouraud Shading</a:t>
            </a:r>
            <a:endParaRPr lang="en-US"/>
          </a:p>
        </p:txBody>
      </p:sp>
      <p:sp>
        <p:nvSpPr>
          <p:cNvPr id="15363" name="Rectangle 3"/>
          <p:cNvSpPr>
            <a:spLocks noGrp="1" noChangeArrowheads="1"/>
          </p:cNvSpPr>
          <p:nvPr>
            <p:ph type="body" idx="1"/>
          </p:nvPr>
        </p:nvSpPr>
        <p:spPr/>
        <p:txBody>
          <a:bodyPr/>
          <a:lstStyle/>
          <a:p>
            <a:pPr>
              <a:buFontTx/>
              <a:buNone/>
            </a:pPr>
            <a:r>
              <a:rPr lang="en-US" sz="2800"/>
              <a:t>Each polygon surface is rendered with Gouraud </a:t>
            </a:r>
          </a:p>
          <a:p>
            <a:pPr>
              <a:buFontTx/>
              <a:buNone/>
            </a:pPr>
            <a:r>
              <a:rPr lang="en-US" sz="2800"/>
              <a:t>shading by performing the following calculations:</a:t>
            </a:r>
          </a:p>
          <a:p>
            <a:pPr>
              <a:buFontTx/>
              <a:buChar char="o"/>
            </a:pPr>
            <a:r>
              <a:rPr lang="en-US" sz="2800"/>
              <a:t>Determine the average unit normal vector at each polygon vertex;</a:t>
            </a:r>
          </a:p>
          <a:p>
            <a:pPr>
              <a:buFontTx/>
              <a:buChar char="o"/>
            </a:pPr>
            <a:r>
              <a:rPr lang="en-US" sz="2800"/>
              <a:t>Apply an illumination model to each vertex to calculate the vertex intensity;</a:t>
            </a:r>
          </a:p>
          <a:p>
            <a:pPr>
              <a:buFontTx/>
              <a:buChar char="o"/>
            </a:pPr>
            <a:r>
              <a:rPr lang="en-US" sz="2800"/>
              <a:t>Linearly interpolate the vertex intensities over the surface of the polygon;</a:t>
            </a:r>
          </a:p>
          <a:p>
            <a:pPr>
              <a:buFontTx/>
              <a:buNone/>
            </a:pPr>
            <a:endParaRPr lang="en-US" sz="2800"/>
          </a:p>
          <a:p>
            <a:endParaRPr lang="en-US" sz="28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85800" y="152400"/>
            <a:ext cx="7772400" cy="1143000"/>
          </a:xfrm>
        </p:spPr>
        <p:txBody>
          <a:bodyPr/>
          <a:lstStyle/>
          <a:p>
            <a:r>
              <a:rPr lang="en-US" b="1" dirty="0"/>
              <a:t>Gouraud Shading - Step 1</a:t>
            </a:r>
          </a:p>
        </p:txBody>
      </p:sp>
      <p:grpSp>
        <p:nvGrpSpPr>
          <p:cNvPr id="2" name="Group 7"/>
          <p:cNvGrpSpPr>
            <a:grpSpLocks noChangeAspect="1"/>
          </p:cNvGrpSpPr>
          <p:nvPr/>
        </p:nvGrpSpPr>
        <p:grpSpPr bwMode="auto">
          <a:xfrm>
            <a:off x="-87143" y="1219200"/>
            <a:ext cx="9078743" cy="5715000"/>
            <a:chOff x="2700" y="11564"/>
            <a:chExt cx="6480" cy="4096"/>
          </a:xfrm>
        </p:grpSpPr>
        <p:pic>
          <p:nvPicPr>
            <p:cNvPr id="16392" name="Picture 8" descr="Images\normals_average.jpg"/>
            <p:cNvPicPr>
              <a:picLocks noChangeAspect="1" noChangeArrowheads="1"/>
            </p:cNvPicPr>
            <p:nvPr/>
          </p:nvPicPr>
          <p:blipFill>
            <a:blip r:embed="rId2" cstate="print"/>
            <a:srcRect/>
            <a:stretch>
              <a:fillRect/>
            </a:stretch>
          </p:blipFill>
          <p:spPr bwMode="auto">
            <a:xfrm>
              <a:off x="2789" y="11564"/>
              <a:ext cx="6327" cy="2836"/>
            </a:xfrm>
            <a:prstGeom prst="rect">
              <a:avLst/>
            </a:prstGeom>
            <a:noFill/>
            <a:ln w="9525">
              <a:noFill/>
              <a:miter lim="800000"/>
              <a:headEnd/>
              <a:tailEnd/>
            </a:ln>
          </p:spPr>
        </p:pic>
        <p:sp>
          <p:nvSpPr>
            <p:cNvPr id="16393" name="Text Box 9"/>
            <p:cNvSpPr txBox="1">
              <a:spLocks noChangeAspect="1" noChangeArrowheads="1"/>
            </p:cNvSpPr>
            <p:nvPr/>
          </p:nvSpPr>
          <p:spPr bwMode="auto">
            <a:xfrm>
              <a:off x="2700" y="14580"/>
              <a:ext cx="6480" cy="1080"/>
            </a:xfrm>
            <a:prstGeom prst="rect">
              <a:avLst/>
            </a:prstGeom>
            <a:noFill/>
            <a:ln w="9525">
              <a:noFill/>
              <a:miter lim="800000"/>
              <a:headEnd/>
              <a:tailEnd/>
            </a:ln>
          </p:spPr>
          <p:txBody>
            <a:bodyPr/>
            <a:lstStyle/>
            <a:p>
              <a:pPr algn="ctr" eaLnBrk="0" hangingPunct="0"/>
              <a:r>
                <a:rPr lang="en-US" sz="2000" b="1" dirty="0"/>
                <a:t>Step 1:</a:t>
              </a:r>
              <a:endParaRPr lang="en-US" sz="2000" dirty="0"/>
            </a:p>
            <a:p>
              <a:pPr algn="ctr" eaLnBrk="0" hangingPunct="0"/>
              <a:r>
                <a:rPr lang="en-US" sz="2000" dirty="0"/>
                <a:t>The normal vector </a:t>
              </a:r>
              <a:r>
                <a:rPr lang="en-US" sz="2000" i="1" dirty="0" err="1"/>
                <a:t>N</a:t>
              </a:r>
              <a:r>
                <a:rPr lang="en-US" sz="2000" i="1" baseline="-25000" dirty="0" err="1"/>
                <a:t>v</a:t>
              </a:r>
              <a:r>
                <a:rPr lang="en-US" sz="2000" dirty="0"/>
                <a:t> is calculated as the average of the surface </a:t>
              </a:r>
              <a:r>
                <a:rPr lang="en-US" sz="2000" dirty="0" err="1"/>
                <a:t>normals</a:t>
              </a:r>
              <a:r>
                <a:rPr lang="en-US" sz="2000" dirty="0"/>
                <a:t> for each polygon sharing that vertex</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5800" y="76200"/>
            <a:ext cx="7772400" cy="914400"/>
          </a:xfrm>
        </p:spPr>
        <p:txBody>
          <a:bodyPr/>
          <a:lstStyle/>
          <a:p>
            <a:r>
              <a:rPr lang="en-US" dirty="0"/>
              <a:t>Point Light Source</a:t>
            </a:r>
          </a:p>
        </p:txBody>
      </p:sp>
      <p:sp>
        <p:nvSpPr>
          <p:cNvPr id="12291" name="Rectangle 3"/>
          <p:cNvSpPr>
            <a:spLocks noGrp="1" noChangeArrowheads="1"/>
          </p:cNvSpPr>
          <p:nvPr>
            <p:ph type="body" idx="1"/>
          </p:nvPr>
        </p:nvSpPr>
        <p:spPr>
          <a:xfrm>
            <a:off x="228600" y="914400"/>
            <a:ext cx="8763000" cy="5867400"/>
          </a:xfrm>
        </p:spPr>
        <p:txBody>
          <a:bodyPr/>
          <a:lstStyle/>
          <a:p>
            <a:r>
              <a:rPr lang="en-US" sz="2800" dirty="0"/>
              <a:t>The rays emitted from a point </a:t>
            </a:r>
            <a:r>
              <a:rPr lang="en-US" sz="2800" dirty="0" smtClean="0"/>
              <a:t>light </a:t>
            </a:r>
            <a:r>
              <a:rPr lang="en-US" sz="2800" dirty="0" err="1"/>
              <a:t>radially</a:t>
            </a:r>
            <a:r>
              <a:rPr lang="en-US" sz="2800" dirty="0"/>
              <a:t> diverge from the 	source.</a:t>
            </a:r>
          </a:p>
          <a:p>
            <a:r>
              <a:rPr lang="en-US" sz="2800" dirty="0">
                <a:solidFill>
                  <a:schemeClr val="tx1"/>
                </a:solidFill>
                <a:latin typeface="+mn-lt"/>
                <a:ea typeface="+mn-ea"/>
                <a:cs typeface="+mn-cs"/>
              </a:rPr>
              <a:t>Point sources are </a:t>
            </a:r>
            <a:r>
              <a:rPr lang="en-US" sz="2800" dirty="0" smtClean="0">
                <a:solidFill>
                  <a:schemeClr val="tx1"/>
                </a:solidFill>
                <a:latin typeface="+mn-lt"/>
                <a:ea typeface="+mn-ea"/>
                <a:cs typeface="+mn-cs"/>
              </a:rPr>
              <a:t>abstraction of </a:t>
            </a:r>
          </a:p>
          <a:p>
            <a:pPr>
              <a:buNone/>
            </a:pPr>
            <a:r>
              <a:rPr lang="en-US" sz="2800" dirty="0"/>
              <a:t>	</a:t>
            </a:r>
            <a:r>
              <a:rPr lang="en-US" sz="2800" dirty="0" smtClean="0">
                <a:solidFill>
                  <a:schemeClr val="tx1"/>
                </a:solidFill>
                <a:latin typeface="+mn-lt"/>
                <a:ea typeface="+mn-ea"/>
                <a:cs typeface="+mn-cs"/>
              </a:rPr>
              <a:t>real-world </a:t>
            </a:r>
            <a:r>
              <a:rPr lang="en-US" sz="2800" dirty="0">
                <a:solidFill>
                  <a:schemeClr val="tx1"/>
                </a:solidFill>
                <a:latin typeface="+mn-lt"/>
                <a:ea typeface="+mn-ea"/>
                <a:cs typeface="+mn-cs"/>
              </a:rPr>
              <a:t>sources of light </a:t>
            </a:r>
            <a:r>
              <a:rPr lang="en-US" sz="2800" dirty="0" smtClean="0">
                <a:solidFill>
                  <a:schemeClr val="tx1"/>
                </a:solidFill>
                <a:latin typeface="+mn-lt"/>
                <a:ea typeface="+mn-ea"/>
                <a:cs typeface="+mn-cs"/>
              </a:rPr>
              <a:t>such </a:t>
            </a:r>
            <a:r>
              <a:rPr lang="en-US" sz="2800" dirty="0">
                <a:solidFill>
                  <a:schemeClr val="tx1"/>
                </a:solidFill>
                <a:latin typeface="+mn-lt"/>
                <a:ea typeface="+mn-ea"/>
                <a:cs typeface="+mn-cs"/>
              </a:rPr>
              <a:t>as </a:t>
            </a:r>
            <a:endParaRPr lang="en-US" sz="2800" dirty="0" smtClean="0">
              <a:solidFill>
                <a:schemeClr val="tx1"/>
              </a:solidFill>
              <a:latin typeface="+mn-lt"/>
              <a:ea typeface="+mn-ea"/>
              <a:cs typeface="+mn-cs"/>
            </a:endParaRPr>
          </a:p>
          <a:p>
            <a:pPr>
              <a:buNone/>
            </a:pPr>
            <a:r>
              <a:rPr lang="en-US" sz="2800" dirty="0"/>
              <a:t>	</a:t>
            </a:r>
            <a:r>
              <a:rPr lang="en-US" sz="2800" dirty="0" smtClean="0">
                <a:solidFill>
                  <a:schemeClr val="tx1"/>
                </a:solidFill>
                <a:latin typeface="+mn-lt"/>
                <a:ea typeface="+mn-ea"/>
                <a:cs typeface="+mn-cs"/>
              </a:rPr>
              <a:t>light </a:t>
            </a:r>
            <a:r>
              <a:rPr lang="en-US" sz="2800" dirty="0">
                <a:solidFill>
                  <a:schemeClr val="tx1"/>
                </a:solidFill>
                <a:latin typeface="+mn-lt"/>
                <a:ea typeface="+mn-ea"/>
                <a:cs typeface="+mn-cs"/>
              </a:rPr>
              <a:t>bulbs, candles, or the sun. </a:t>
            </a:r>
            <a:endParaRPr lang="en-US" sz="2800" dirty="0" smtClean="0">
              <a:solidFill>
                <a:schemeClr val="tx1"/>
              </a:solidFill>
              <a:latin typeface="+mn-lt"/>
              <a:ea typeface="+mn-ea"/>
              <a:cs typeface="+mn-cs"/>
            </a:endParaRPr>
          </a:p>
          <a:p>
            <a:r>
              <a:rPr lang="en-US" sz="2800" dirty="0">
                <a:solidFill>
                  <a:schemeClr val="tx1"/>
                </a:solidFill>
                <a:latin typeface="+mn-lt"/>
                <a:ea typeface="+mn-ea"/>
                <a:cs typeface="+mn-cs"/>
              </a:rPr>
              <a:t>The light originates at a particular </a:t>
            </a:r>
            <a:endParaRPr lang="en-US" sz="2800" dirty="0" smtClean="0">
              <a:solidFill>
                <a:schemeClr val="tx1"/>
              </a:solidFill>
              <a:latin typeface="+mn-lt"/>
              <a:ea typeface="+mn-ea"/>
              <a:cs typeface="+mn-cs"/>
            </a:endParaRPr>
          </a:p>
          <a:p>
            <a:pPr>
              <a:buNone/>
            </a:pPr>
            <a:r>
              <a:rPr lang="en-US" sz="2800" dirty="0"/>
              <a:t>	</a:t>
            </a:r>
            <a:r>
              <a:rPr lang="en-US" sz="2800" dirty="0" smtClean="0">
                <a:solidFill>
                  <a:schemeClr val="tx1"/>
                </a:solidFill>
                <a:latin typeface="+mn-lt"/>
                <a:ea typeface="+mn-ea"/>
                <a:cs typeface="+mn-cs"/>
              </a:rPr>
              <a:t>place</a:t>
            </a:r>
            <a:r>
              <a:rPr lang="en-US" sz="2800" dirty="0">
                <a:solidFill>
                  <a:schemeClr val="tx1"/>
                </a:solidFill>
                <a:latin typeface="+mn-lt"/>
                <a:ea typeface="+mn-ea"/>
                <a:cs typeface="+mn-cs"/>
              </a:rPr>
              <a:t>; it comes from a particular direction over a particular distance. </a:t>
            </a:r>
            <a:endParaRPr lang="en-US" sz="2800" dirty="0" smtClean="0">
              <a:solidFill>
                <a:schemeClr val="tx1"/>
              </a:solidFill>
              <a:latin typeface="+mn-lt"/>
              <a:ea typeface="+mn-ea"/>
              <a:cs typeface="+mn-cs"/>
            </a:endParaRPr>
          </a:p>
          <a:p>
            <a:r>
              <a:rPr lang="en-US" sz="2800" dirty="0" smtClean="0">
                <a:solidFill>
                  <a:schemeClr val="tx1"/>
                </a:solidFill>
                <a:latin typeface="+mn-lt"/>
                <a:ea typeface="+mn-ea"/>
                <a:cs typeface="+mn-cs"/>
              </a:rPr>
              <a:t>Surfaces </a:t>
            </a:r>
            <a:r>
              <a:rPr lang="en-US" sz="2800" dirty="0">
                <a:solidFill>
                  <a:schemeClr val="tx1"/>
                </a:solidFill>
                <a:latin typeface="+mn-lt"/>
                <a:ea typeface="+mn-ea"/>
                <a:cs typeface="+mn-cs"/>
              </a:rPr>
              <a:t>facing towards and positioned near the light source will receive more light than those facing away from or far removed from the source </a:t>
            </a:r>
            <a:r>
              <a:rPr lang="en-US" sz="2800" dirty="0" smtClean="0">
                <a:solidFill>
                  <a:schemeClr val="tx1"/>
                </a:solidFill>
                <a:latin typeface="+mn-lt"/>
                <a:ea typeface="+mn-ea"/>
                <a:cs typeface="+mn-cs"/>
              </a:rPr>
              <a:t>following </a:t>
            </a:r>
            <a:r>
              <a:rPr lang="en-US" sz="2800" dirty="0" err="1">
                <a:solidFill>
                  <a:schemeClr val="tx1"/>
                </a:solidFill>
                <a:latin typeface="+mn-lt"/>
                <a:ea typeface="+mn-ea"/>
                <a:cs typeface="+mn-cs"/>
              </a:rPr>
              <a:t>radially</a:t>
            </a:r>
            <a:r>
              <a:rPr lang="en-US" sz="2800" dirty="0">
                <a:solidFill>
                  <a:schemeClr val="tx1"/>
                </a:solidFill>
                <a:latin typeface="+mn-lt"/>
                <a:ea typeface="+mn-ea"/>
                <a:cs typeface="+mn-cs"/>
              </a:rPr>
              <a:t> diverging paths </a:t>
            </a:r>
            <a:r>
              <a:rPr lang="en-US" sz="2800" dirty="0" smtClean="0">
                <a:solidFill>
                  <a:schemeClr val="tx1"/>
                </a:solidFill>
                <a:latin typeface="+mn-lt"/>
                <a:ea typeface="+mn-ea"/>
                <a:cs typeface="+mn-cs"/>
              </a:rPr>
              <a:t>as </a:t>
            </a:r>
            <a:r>
              <a:rPr lang="en-US" sz="2800" dirty="0">
                <a:solidFill>
                  <a:schemeClr val="tx1"/>
                </a:solidFill>
                <a:latin typeface="+mn-lt"/>
                <a:ea typeface="+mn-ea"/>
                <a:cs typeface="+mn-cs"/>
              </a:rPr>
              <a:t>shown in fig. </a:t>
            </a:r>
            <a:r>
              <a:rPr lang="en-US" sz="2800" dirty="0" smtClean="0">
                <a:solidFill>
                  <a:schemeClr val="tx1"/>
                </a:solidFill>
                <a:latin typeface="+mn-lt"/>
                <a:ea typeface="+mn-ea"/>
                <a:cs typeface="+mn-cs"/>
              </a:rPr>
              <a:t>2.</a:t>
            </a:r>
            <a:endParaRPr lang="en-US" sz="2800" dirty="0"/>
          </a:p>
        </p:txBody>
      </p:sp>
      <p:grpSp>
        <p:nvGrpSpPr>
          <p:cNvPr id="12303" name="Group 15"/>
          <p:cNvGrpSpPr>
            <a:grpSpLocks/>
          </p:cNvGrpSpPr>
          <p:nvPr/>
        </p:nvGrpSpPr>
        <p:grpSpPr bwMode="auto">
          <a:xfrm>
            <a:off x="5638800" y="1295400"/>
            <a:ext cx="3352800" cy="2743129"/>
            <a:chOff x="7308" y="185"/>
            <a:chExt cx="2769" cy="2198"/>
          </a:xfrm>
        </p:grpSpPr>
        <p:sp>
          <p:nvSpPr>
            <p:cNvPr id="12304" name="Text Box 16"/>
            <p:cNvSpPr txBox="1">
              <a:spLocks noChangeArrowheads="1"/>
            </p:cNvSpPr>
            <p:nvPr/>
          </p:nvSpPr>
          <p:spPr bwMode="auto">
            <a:xfrm>
              <a:off x="7308" y="1303"/>
              <a:ext cx="2769" cy="108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Fig. 2</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Diverging ray paths from a point light source.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grpSp>
          <p:nvGrpSpPr>
            <p:cNvPr id="12305" name="Group 17"/>
            <p:cNvGrpSpPr>
              <a:grpSpLocks/>
            </p:cNvGrpSpPr>
            <p:nvPr/>
          </p:nvGrpSpPr>
          <p:grpSpPr bwMode="auto">
            <a:xfrm>
              <a:off x="8028" y="185"/>
              <a:ext cx="1167" cy="1007"/>
              <a:chOff x="8028" y="185"/>
              <a:chExt cx="1167" cy="1007"/>
            </a:xfrm>
          </p:grpSpPr>
          <p:sp>
            <p:nvSpPr>
              <p:cNvPr id="12306" name="Line 18"/>
              <p:cNvSpPr>
                <a:spLocks noChangeShapeType="1"/>
              </p:cNvSpPr>
              <p:nvPr/>
            </p:nvSpPr>
            <p:spPr bwMode="auto">
              <a:xfrm>
                <a:off x="8625" y="806"/>
                <a:ext cx="1" cy="386"/>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12307" name="Line 19"/>
              <p:cNvSpPr>
                <a:spLocks noChangeShapeType="1"/>
              </p:cNvSpPr>
              <p:nvPr/>
            </p:nvSpPr>
            <p:spPr bwMode="auto">
              <a:xfrm flipH="1" flipV="1">
                <a:off x="8174" y="291"/>
                <a:ext cx="355" cy="290"/>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12308" name="Line 20"/>
              <p:cNvSpPr>
                <a:spLocks noChangeShapeType="1"/>
              </p:cNvSpPr>
              <p:nvPr/>
            </p:nvSpPr>
            <p:spPr bwMode="auto">
              <a:xfrm flipV="1">
                <a:off x="8626" y="185"/>
                <a:ext cx="0" cy="342"/>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12309" name="Line 21"/>
              <p:cNvSpPr>
                <a:spLocks noChangeShapeType="1"/>
              </p:cNvSpPr>
              <p:nvPr/>
            </p:nvSpPr>
            <p:spPr bwMode="auto">
              <a:xfrm>
                <a:off x="8751" y="689"/>
                <a:ext cx="444" cy="0"/>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12310" name="Line 22"/>
              <p:cNvSpPr>
                <a:spLocks noChangeShapeType="1"/>
              </p:cNvSpPr>
              <p:nvPr/>
            </p:nvSpPr>
            <p:spPr bwMode="auto">
              <a:xfrm flipH="1">
                <a:off x="8174" y="806"/>
                <a:ext cx="301" cy="295"/>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12311" name="Line 23"/>
              <p:cNvSpPr>
                <a:spLocks noChangeShapeType="1"/>
              </p:cNvSpPr>
              <p:nvPr/>
            </p:nvSpPr>
            <p:spPr bwMode="auto">
              <a:xfrm flipH="1">
                <a:off x="8028" y="680"/>
                <a:ext cx="447" cy="0"/>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12312" name="Line 24"/>
              <p:cNvSpPr>
                <a:spLocks noChangeShapeType="1"/>
              </p:cNvSpPr>
              <p:nvPr/>
            </p:nvSpPr>
            <p:spPr bwMode="auto">
              <a:xfrm flipV="1">
                <a:off x="8736" y="291"/>
                <a:ext cx="372" cy="308"/>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12313" name="Oval 25"/>
              <p:cNvSpPr>
                <a:spLocks noChangeArrowheads="1"/>
              </p:cNvSpPr>
              <p:nvPr/>
            </p:nvSpPr>
            <p:spPr bwMode="auto">
              <a:xfrm>
                <a:off x="8529" y="581"/>
                <a:ext cx="177" cy="180"/>
              </a:xfrm>
              <a:prstGeom prst="ellipse">
                <a:avLst/>
              </a:prstGeom>
              <a:solidFill>
                <a:srgbClr val="FF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4" name="Line 26"/>
              <p:cNvSpPr>
                <a:spLocks noChangeShapeType="1"/>
              </p:cNvSpPr>
              <p:nvPr/>
            </p:nvSpPr>
            <p:spPr bwMode="auto">
              <a:xfrm>
                <a:off x="8707" y="788"/>
                <a:ext cx="401" cy="313"/>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gr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85800" y="152400"/>
            <a:ext cx="7772400" cy="1143000"/>
          </a:xfrm>
        </p:spPr>
        <p:txBody>
          <a:bodyPr/>
          <a:lstStyle/>
          <a:p>
            <a:r>
              <a:rPr lang="en-US" b="1"/>
              <a:t>Gouraud Shading - Step 3</a:t>
            </a:r>
          </a:p>
        </p:txBody>
      </p:sp>
      <p:sp>
        <p:nvSpPr>
          <p:cNvPr id="17411" name="Rectangle 3"/>
          <p:cNvSpPr>
            <a:spLocks noGrp="1" noChangeArrowheads="1"/>
          </p:cNvSpPr>
          <p:nvPr>
            <p:ph type="body" idx="1"/>
          </p:nvPr>
        </p:nvSpPr>
        <p:spPr>
          <a:xfrm>
            <a:off x="685800" y="1371600"/>
            <a:ext cx="7772400" cy="2209800"/>
          </a:xfrm>
        </p:spPr>
        <p:txBody>
          <a:bodyPr/>
          <a:lstStyle/>
          <a:p>
            <a:r>
              <a:rPr lang="en-US"/>
              <a:t>For each scan line, the intensity at the intersection of the scan line with a polygon edge is linearly interpolated from the intensities at the edge endpoints.</a:t>
            </a:r>
          </a:p>
          <a:p>
            <a:pPr>
              <a:buFontTx/>
              <a:buNone/>
            </a:pPr>
            <a:endParaRPr lang="en-US"/>
          </a:p>
        </p:txBody>
      </p:sp>
      <p:pic>
        <p:nvPicPr>
          <p:cNvPr id="17412" name="Picture 4" descr="Images\fig14-45.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524000" y="3505200"/>
            <a:ext cx="6824981" cy="3297237"/>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152400"/>
            <a:ext cx="7772400" cy="1143000"/>
          </a:xfrm>
        </p:spPr>
        <p:txBody>
          <a:bodyPr/>
          <a:lstStyle/>
          <a:p>
            <a:r>
              <a:rPr lang="en-US" b="1"/>
              <a:t>Gouraud Shading - Step 3</a:t>
            </a:r>
          </a:p>
        </p:txBody>
      </p:sp>
      <p:sp>
        <p:nvSpPr>
          <p:cNvPr id="18435" name="Rectangle 3"/>
          <p:cNvSpPr>
            <a:spLocks noGrp="1" noChangeArrowheads="1"/>
          </p:cNvSpPr>
          <p:nvPr>
            <p:ph type="body" idx="1"/>
          </p:nvPr>
        </p:nvSpPr>
        <p:spPr>
          <a:xfrm>
            <a:off x="685800" y="1371600"/>
            <a:ext cx="7772400" cy="5105400"/>
          </a:xfrm>
        </p:spPr>
        <p:txBody>
          <a:bodyPr/>
          <a:lstStyle/>
          <a:p>
            <a:r>
              <a:rPr lang="en-US" sz="2800"/>
              <a:t>A fast method for obtaining this intensity is to interpolate between intensities of endpoints by using only the vertical displacement of the scan line:</a:t>
            </a:r>
          </a:p>
          <a:p>
            <a:pPr algn="ctr">
              <a:buFontTx/>
              <a:buNone/>
            </a:pPr>
            <a:endParaRPr lang="en-US" sz="2800"/>
          </a:p>
          <a:p>
            <a:pPr algn="ctr">
              <a:buFontTx/>
              <a:buNone/>
            </a:pPr>
            <a:endParaRPr lang="en-US" sz="2800"/>
          </a:p>
          <a:p>
            <a:pPr algn="ctr">
              <a:buFontTx/>
              <a:buNone/>
            </a:pPr>
            <a:r>
              <a:rPr lang="en-US" sz="2800"/>
              <a:t>and </a:t>
            </a:r>
          </a:p>
        </p:txBody>
      </p:sp>
      <p:sp>
        <p:nvSpPr>
          <p:cNvPr id="18438" name="Rectangle 6"/>
          <p:cNvSpPr>
            <a:spLocks noChangeArrowheads="1"/>
          </p:cNvSpPr>
          <p:nvPr/>
        </p:nvSpPr>
        <p:spPr bwMode="auto">
          <a:xfrm>
            <a:off x="3757613" y="3214688"/>
            <a:ext cx="9144000" cy="0"/>
          </a:xfrm>
          <a:prstGeom prst="rect">
            <a:avLst/>
          </a:prstGeom>
          <a:noFill/>
          <a:ln w="9525">
            <a:noFill/>
            <a:miter lim="800000"/>
            <a:headEnd/>
            <a:tailEnd/>
          </a:ln>
          <a:effectLst/>
        </p:spPr>
        <p:txBody>
          <a:bodyPr>
            <a:spAutoFit/>
          </a:bodyPr>
          <a:lstStyle/>
          <a:p>
            <a:endParaRPr lang="en-US"/>
          </a:p>
        </p:txBody>
      </p:sp>
      <p:graphicFrame>
        <p:nvGraphicFramePr>
          <p:cNvPr id="18437" name="Object 5"/>
          <p:cNvGraphicFramePr>
            <a:graphicFrameLocks noChangeAspect="1"/>
          </p:cNvGraphicFramePr>
          <p:nvPr/>
        </p:nvGraphicFramePr>
        <p:xfrm>
          <a:off x="2286000" y="2779713"/>
          <a:ext cx="4495800" cy="1182687"/>
        </p:xfrm>
        <a:graphic>
          <a:graphicData uri="http://schemas.openxmlformats.org/presentationml/2006/ole">
            <p:oleObj spid="_x0000_s3074" r:id="rId3" imgW="1625600" imgH="431800" progId="Equation.3">
              <p:embed/>
            </p:oleObj>
          </a:graphicData>
        </a:graphic>
      </p:graphicFrame>
      <p:sp>
        <p:nvSpPr>
          <p:cNvPr id="18440" name="Rectangle 8"/>
          <p:cNvSpPr>
            <a:spLocks noChangeArrowheads="1"/>
          </p:cNvSpPr>
          <p:nvPr/>
        </p:nvSpPr>
        <p:spPr bwMode="auto">
          <a:xfrm>
            <a:off x="3767138" y="3214688"/>
            <a:ext cx="9144000" cy="0"/>
          </a:xfrm>
          <a:prstGeom prst="rect">
            <a:avLst/>
          </a:prstGeom>
          <a:noFill/>
          <a:ln w="9525">
            <a:noFill/>
            <a:miter lim="800000"/>
            <a:headEnd/>
            <a:tailEnd/>
          </a:ln>
          <a:effectLst/>
        </p:spPr>
        <p:txBody>
          <a:bodyPr>
            <a:spAutoFit/>
          </a:bodyPr>
          <a:lstStyle/>
          <a:p>
            <a:endParaRPr lang="en-US"/>
          </a:p>
        </p:txBody>
      </p:sp>
      <p:graphicFrame>
        <p:nvGraphicFramePr>
          <p:cNvPr id="18439" name="Object 7"/>
          <p:cNvGraphicFramePr>
            <a:graphicFrameLocks noChangeAspect="1"/>
          </p:cNvGraphicFramePr>
          <p:nvPr/>
        </p:nvGraphicFramePr>
        <p:xfrm>
          <a:off x="2209800" y="4953000"/>
          <a:ext cx="4648200" cy="1238250"/>
        </p:xfrm>
        <a:graphic>
          <a:graphicData uri="http://schemas.openxmlformats.org/presentationml/2006/ole">
            <p:oleObj spid="_x0000_s3075" r:id="rId4" imgW="1612900" imgH="431800" progId="Equation.3">
              <p:embed/>
            </p:oleObj>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5800" y="152400"/>
            <a:ext cx="7772400" cy="1143000"/>
          </a:xfrm>
        </p:spPr>
        <p:txBody>
          <a:bodyPr/>
          <a:lstStyle/>
          <a:p>
            <a:r>
              <a:rPr lang="en-US" b="1"/>
              <a:t>Gouraud Shading - Step 3</a:t>
            </a:r>
          </a:p>
        </p:txBody>
      </p:sp>
      <p:sp>
        <p:nvSpPr>
          <p:cNvPr id="19459" name="Rectangle 3"/>
          <p:cNvSpPr>
            <a:spLocks noGrp="1" noChangeArrowheads="1"/>
          </p:cNvSpPr>
          <p:nvPr>
            <p:ph type="body" idx="1"/>
          </p:nvPr>
        </p:nvSpPr>
        <p:spPr>
          <a:xfrm>
            <a:off x="609600" y="3886200"/>
            <a:ext cx="7772400" cy="1752600"/>
          </a:xfrm>
        </p:spPr>
        <p:txBody>
          <a:bodyPr/>
          <a:lstStyle/>
          <a:p>
            <a:pPr>
              <a:buFontTx/>
              <a:buNone/>
            </a:pPr>
            <a:r>
              <a:rPr lang="en-US" sz="2800"/>
              <a:t>Once these bounding intensities are established for a</a:t>
            </a:r>
          </a:p>
          <a:p>
            <a:pPr>
              <a:buFontTx/>
              <a:buNone/>
            </a:pPr>
            <a:r>
              <a:rPr lang="en-US" sz="2800"/>
              <a:t>scan line, an interior point (such as </a:t>
            </a:r>
            <a:r>
              <a:rPr lang="en-US" sz="2800" i="1"/>
              <a:t>p</a:t>
            </a:r>
            <a:r>
              <a:rPr lang="en-US" sz="2800"/>
              <a:t>) is interpolated</a:t>
            </a:r>
          </a:p>
          <a:p>
            <a:pPr>
              <a:buFontTx/>
              <a:buNone/>
            </a:pPr>
            <a:r>
              <a:rPr lang="en-US" sz="2800"/>
              <a:t>from the bounding intensities at points </a:t>
            </a:r>
            <a:r>
              <a:rPr lang="en-US" sz="2800" i="1"/>
              <a:t>a</a:t>
            </a:r>
            <a:r>
              <a:rPr lang="en-US" sz="2800"/>
              <a:t> and </a:t>
            </a:r>
            <a:r>
              <a:rPr lang="en-US" sz="2800" i="1"/>
              <a:t>b</a:t>
            </a:r>
            <a:r>
              <a:rPr lang="en-US" sz="2800"/>
              <a:t> as</a:t>
            </a:r>
          </a:p>
          <a:p>
            <a:pPr>
              <a:buFontTx/>
              <a:buNone/>
            </a:pPr>
            <a:endParaRPr lang="en-US" sz="2800"/>
          </a:p>
        </p:txBody>
      </p:sp>
      <p:sp>
        <p:nvSpPr>
          <p:cNvPr id="19460" name="Rectangle 4"/>
          <p:cNvSpPr>
            <a:spLocks noChangeArrowheads="1"/>
          </p:cNvSpPr>
          <p:nvPr/>
        </p:nvSpPr>
        <p:spPr bwMode="auto">
          <a:xfrm>
            <a:off x="3757613" y="3214688"/>
            <a:ext cx="9144000" cy="0"/>
          </a:xfrm>
          <a:prstGeom prst="rect">
            <a:avLst/>
          </a:prstGeom>
          <a:noFill/>
          <a:ln w="9525">
            <a:noFill/>
            <a:miter lim="800000"/>
            <a:headEnd/>
            <a:tailEnd/>
          </a:ln>
          <a:effectLst/>
        </p:spPr>
        <p:txBody>
          <a:bodyPr>
            <a:spAutoFit/>
          </a:bodyPr>
          <a:lstStyle/>
          <a:p>
            <a:endParaRPr lang="en-US"/>
          </a:p>
        </p:txBody>
      </p:sp>
      <p:sp>
        <p:nvSpPr>
          <p:cNvPr id="19462" name="Rectangle 6"/>
          <p:cNvSpPr>
            <a:spLocks noChangeArrowheads="1"/>
          </p:cNvSpPr>
          <p:nvPr/>
        </p:nvSpPr>
        <p:spPr bwMode="auto">
          <a:xfrm>
            <a:off x="3767138" y="3214688"/>
            <a:ext cx="9144000" cy="0"/>
          </a:xfrm>
          <a:prstGeom prst="rect">
            <a:avLst/>
          </a:prstGeom>
          <a:noFill/>
          <a:ln w="9525">
            <a:noFill/>
            <a:miter lim="800000"/>
            <a:headEnd/>
            <a:tailEnd/>
          </a:ln>
          <a:effectLst/>
        </p:spPr>
        <p:txBody>
          <a:bodyPr>
            <a:spAutoFit/>
          </a:bodyPr>
          <a:lstStyle/>
          <a:p>
            <a:endParaRPr lang="en-US"/>
          </a:p>
        </p:txBody>
      </p:sp>
      <p:sp>
        <p:nvSpPr>
          <p:cNvPr id="19465" name="Rectangle 9"/>
          <p:cNvSpPr>
            <a:spLocks noChangeArrowheads="1"/>
          </p:cNvSpPr>
          <p:nvPr/>
        </p:nvSpPr>
        <p:spPr bwMode="auto">
          <a:xfrm>
            <a:off x="3733800" y="3205163"/>
            <a:ext cx="9144000" cy="0"/>
          </a:xfrm>
          <a:prstGeom prst="rect">
            <a:avLst/>
          </a:prstGeom>
          <a:noFill/>
          <a:ln w="9525">
            <a:noFill/>
            <a:miter lim="800000"/>
            <a:headEnd/>
            <a:tailEnd/>
          </a:ln>
          <a:effectLst/>
        </p:spPr>
        <p:txBody>
          <a:bodyPr>
            <a:spAutoFit/>
          </a:bodyPr>
          <a:lstStyle/>
          <a:p>
            <a:endParaRPr lang="en-US"/>
          </a:p>
        </p:txBody>
      </p:sp>
      <p:graphicFrame>
        <p:nvGraphicFramePr>
          <p:cNvPr id="19464" name="Object 8"/>
          <p:cNvGraphicFramePr>
            <a:graphicFrameLocks noChangeAspect="1"/>
          </p:cNvGraphicFramePr>
          <p:nvPr/>
        </p:nvGraphicFramePr>
        <p:xfrm>
          <a:off x="2743200" y="5486400"/>
          <a:ext cx="3886200" cy="1038225"/>
        </p:xfrm>
        <a:graphic>
          <a:graphicData uri="http://schemas.openxmlformats.org/presentationml/2006/ole">
            <p:oleObj spid="_x0000_s4098" r:id="rId3" imgW="1675673" imgH="444307" progId="Equation.3">
              <p:embed/>
            </p:oleObj>
          </a:graphicData>
        </a:graphic>
      </p:graphicFrame>
      <p:pic>
        <p:nvPicPr>
          <p:cNvPr id="19466" name="Picture 10" descr="Images\fig14-45.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057400" y="1143000"/>
            <a:ext cx="5405438" cy="2609850"/>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1"/>
          </p:nvPr>
        </p:nvSpPr>
        <p:spPr>
          <a:xfrm>
            <a:off x="685800" y="1143000"/>
            <a:ext cx="7772400" cy="4953000"/>
          </a:xfrm>
        </p:spPr>
        <p:txBody>
          <a:bodyPr/>
          <a:lstStyle/>
          <a:p>
            <a:pPr>
              <a:lnSpc>
                <a:spcPct val="90000"/>
              </a:lnSpc>
              <a:buFontTx/>
              <a:buNone/>
            </a:pPr>
            <a:r>
              <a:rPr lang="en-US" sz="2800"/>
              <a:t>Incremental calculations: </a:t>
            </a:r>
          </a:p>
          <a:p>
            <a:pPr>
              <a:lnSpc>
                <a:spcPct val="90000"/>
              </a:lnSpc>
              <a:buFontTx/>
              <a:buNone/>
            </a:pPr>
            <a:r>
              <a:rPr lang="en-US" sz="2800"/>
              <a:t>If the intensity at edge position </a:t>
            </a:r>
          </a:p>
          <a:p>
            <a:pPr>
              <a:lnSpc>
                <a:spcPct val="90000"/>
              </a:lnSpc>
              <a:buFontTx/>
              <a:buNone/>
            </a:pPr>
            <a:r>
              <a:rPr lang="en-US" sz="2800"/>
              <a:t>(</a:t>
            </a:r>
            <a:r>
              <a:rPr lang="en-US" sz="2800" i="1"/>
              <a:t>x,y</a:t>
            </a:r>
            <a:r>
              <a:rPr lang="en-US" sz="2800"/>
              <a:t>) is interpolated as </a:t>
            </a:r>
          </a:p>
          <a:p>
            <a:pPr>
              <a:lnSpc>
                <a:spcPct val="90000"/>
              </a:lnSpc>
              <a:buFontTx/>
              <a:buNone/>
            </a:pPr>
            <a:endParaRPr lang="en-US" sz="2800"/>
          </a:p>
          <a:p>
            <a:pPr>
              <a:lnSpc>
                <a:spcPct val="90000"/>
              </a:lnSpc>
              <a:buFontTx/>
              <a:buNone/>
            </a:pPr>
            <a:endParaRPr lang="en-US" sz="2800"/>
          </a:p>
          <a:p>
            <a:pPr>
              <a:lnSpc>
                <a:spcPct val="90000"/>
              </a:lnSpc>
              <a:buFontTx/>
              <a:buNone/>
            </a:pPr>
            <a:endParaRPr lang="en-US" sz="2800"/>
          </a:p>
          <a:p>
            <a:pPr>
              <a:lnSpc>
                <a:spcPct val="90000"/>
              </a:lnSpc>
              <a:buFontTx/>
              <a:buNone/>
            </a:pPr>
            <a:r>
              <a:rPr lang="en-US" sz="2800"/>
              <a:t>then we can obtain the intensity along this edge for </a:t>
            </a:r>
          </a:p>
          <a:p>
            <a:pPr>
              <a:lnSpc>
                <a:spcPct val="90000"/>
              </a:lnSpc>
              <a:buFontTx/>
              <a:buNone/>
            </a:pPr>
            <a:r>
              <a:rPr lang="en-US" sz="2800"/>
              <a:t>the next scan line, </a:t>
            </a:r>
            <a:r>
              <a:rPr lang="en-US" sz="2800" i="1"/>
              <a:t>y</a:t>
            </a:r>
            <a:r>
              <a:rPr lang="en-US" sz="2800"/>
              <a:t>-1, as</a:t>
            </a:r>
          </a:p>
          <a:p>
            <a:pPr>
              <a:lnSpc>
                <a:spcPct val="90000"/>
              </a:lnSpc>
              <a:buFontTx/>
              <a:buNone/>
            </a:pPr>
            <a:endParaRPr lang="en-US" sz="2800"/>
          </a:p>
          <a:p>
            <a:pPr>
              <a:lnSpc>
                <a:spcPct val="90000"/>
              </a:lnSpc>
              <a:buFontTx/>
              <a:buNone/>
            </a:pPr>
            <a:endParaRPr lang="en-US" sz="2800"/>
          </a:p>
          <a:p>
            <a:pPr>
              <a:lnSpc>
                <a:spcPct val="90000"/>
              </a:lnSpc>
              <a:buFontTx/>
              <a:buNone/>
            </a:pPr>
            <a:r>
              <a:rPr lang="en-US" sz="2800"/>
              <a:t>Similar calculations are used to obtain intensities at</a:t>
            </a:r>
          </a:p>
          <a:p>
            <a:pPr>
              <a:lnSpc>
                <a:spcPct val="90000"/>
              </a:lnSpc>
              <a:buFontTx/>
              <a:buNone/>
            </a:pPr>
            <a:r>
              <a:rPr lang="en-US" sz="2800"/>
              <a:t>horizontal pixel positions along each scan line. </a:t>
            </a:r>
          </a:p>
        </p:txBody>
      </p:sp>
      <p:sp>
        <p:nvSpPr>
          <p:cNvPr id="20485" name="Rectangle 5"/>
          <p:cNvSpPr>
            <a:spLocks noGrp="1" noChangeArrowheads="1"/>
          </p:cNvSpPr>
          <p:nvPr>
            <p:ph type="title"/>
          </p:nvPr>
        </p:nvSpPr>
        <p:spPr>
          <a:xfrm>
            <a:off x="685800" y="76200"/>
            <a:ext cx="7772400" cy="1143000"/>
          </a:xfrm>
          <a:noFill/>
          <a:ln/>
        </p:spPr>
        <p:txBody>
          <a:bodyPr/>
          <a:lstStyle/>
          <a:p>
            <a:r>
              <a:rPr lang="en-US" b="1"/>
              <a:t>Gouraud Shading - Step 3</a:t>
            </a:r>
          </a:p>
        </p:txBody>
      </p:sp>
      <p:grpSp>
        <p:nvGrpSpPr>
          <p:cNvPr id="2" name="Group 6"/>
          <p:cNvGrpSpPr>
            <a:grpSpLocks noChangeAspect="1"/>
          </p:cNvGrpSpPr>
          <p:nvPr/>
        </p:nvGrpSpPr>
        <p:grpSpPr bwMode="auto">
          <a:xfrm>
            <a:off x="4913313" y="1436688"/>
            <a:ext cx="3979862" cy="2449512"/>
            <a:chOff x="3960" y="11160"/>
            <a:chExt cx="4680" cy="2880"/>
          </a:xfrm>
        </p:grpSpPr>
        <p:grpSp>
          <p:nvGrpSpPr>
            <p:cNvPr id="3" name="Group 7"/>
            <p:cNvGrpSpPr>
              <a:grpSpLocks noChangeAspect="1"/>
            </p:cNvGrpSpPr>
            <p:nvPr/>
          </p:nvGrpSpPr>
          <p:grpSpPr bwMode="auto">
            <a:xfrm>
              <a:off x="3960" y="11160"/>
              <a:ext cx="4320" cy="2880"/>
              <a:chOff x="3960" y="11160"/>
              <a:chExt cx="4320" cy="2880"/>
            </a:xfrm>
          </p:grpSpPr>
          <p:sp>
            <p:nvSpPr>
              <p:cNvPr id="20488" name="Line 8"/>
              <p:cNvSpPr>
                <a:spLocks noChangeAspect="1" noChangeShapeType="1"/>
              </p:cNvSpPr>
              <p:nvPr/>
            </p:nvSpPr>
            <p:spPr bwMode="auto">
              <a:xfrm flipV="1">
                <a:off x="4500" y="11160"/>
                <a:ext cx="0" cy="2340"/>
              </a:xfrm>
              <a:prstGeom prst="line">
                <a:avLst/>
              </a:prstGeom>
              <a:noFill/>
              <a:ln w="9525">
                <a:solidFill>
                  <a:srgbClr val="000000"/>
                </a:solidFill>
                <a:round/>
                <a:headEnd/>
                <a:tailEnd type="triangle" w="med" len="med"/>
              </a:ln>
            </p:spPr>
            <p:txBody>
              <a:bodyPr/>
              <a:lstStyle/>
              <a:p>
                <a:endParaRPr lang="en-US"/>
              </a:p>
            </p:txBody>
          </p:sp>
          <p:sp>
            <p:nvSpPr>
              <p:cNvPr id="20489" name="Line 9"/>
              <p:cNvSpPr>
                <a:spLocks noChangeAspect="1" noChangeShapeType="1"/>
              </p:cNvSpPr>
              <p:nvPr/>
            </p:nvSpPr>
            <p:spPr bwMode="auto">
              <a:xfrm>
                <a:off x="4500" y="13500"/>
                <a:ext cx="3780" cy="0"/>
              </a:xfrm>
              <a:prstGeom prst="line">
                <a:avLst/>
              </a:prstGeom>
              <a:noFill/>
              <a:ln w="9525">
                <a:solidFill>
                  <a:srgbClr val="000000"/>
                </a:solidFill>
                <a:round/>
                <a:headEnd/>
                <a:tailEnd type="triangle" w="med" len="med"/>
              </a:ln>
            </p:spPr>
            <p:txBody>
              <a:bodyPr/>
              <a:lstStyle/>
              <a:p>
                <a:endParaRPr lang="en-US"/>
              </a:p>
            </p:txBody>
          </p:sp>
          <p:sp>
            <p:nvSpPr>
              <p:cNvPr id="20490" name="Line 10"/>
              <p:cNvSpPr>
                <a:spLocks noChangeAspect="1" noChangeShapeType="1"/>
              </p:cNvSpPr>
              <p:nvPr/>
            </p:nvSpPr>
            <p:spPr bwMode="auto">
              <a:xfrm flipV="1">
                <a:off x="5040" y="11340"/>
                <a:ext cx="1980" cy="720"/>
              </a:xfrm>
              <a:prstGeom prst="line">
                <a:avLst/>
              </a:prstGeom>
              <a:noFill/>
              <a:ln w="9525">
                <a:solidFill>
                  <a:srgbClr val="000000"/>
                </a:solidFill>
                <a:round/>
                <a:headEnd/>
                <a:tailEnd/>
              </a:ln>
            </p:spPr>
            <p:txBody>
              <a:bodyPr/>
              <a:lstStyle/>
              <a:p>
                <a:endParaRPr lang="en-US"/>
              </a:p>
            </p:txBody>
          </p:sp>
          <p:sp>
            <p:nvSpPr>
              <p:cNvPr id="20491" name="Line 11"/>
              <p:cNvSpPr>
                <a:spLocks noChangeAspect="1" noChangeShapeType="1"/>
              </p:cNvSpPr>
              <p:nvPr/>
            </p:nvSpPr>
            <p:spPr bwMode="auto">
              <a:xfrm flipH="1">
                <a:off x="6480" y="11340"/>
                <a:ext cx="540" cy="1800"/>
              </a:xfrm>
              <a:prstGeom prst="line">
                <a:avLst/>
              </a:prstGeom>
              <a:noFill/>
              <a:ln w="9525">
                <a:solidFill>
                  <a:srgbClr val="000000"/>
                </a:solidFill>
                <a:round/>
                <a:headEnd/>
                <a:tailEnd/>
              </a:ln>
            </p:spPr>
            <p:txBody>
              <a:bodyPr/>
              <a:lstStyle/>
              <a:p>
                <a:endParaRPr lang="en-US"/>
              </a:p>
            </p:txBody>
          </p:sp>
          <p:sp>
            <p:nvSpPr>
              <p:cNvPr id="20492" name="Line 12"/>
              <p:cNvSpPr>
                <a:spLocks noChangeAspect="1" noChangeShapeType="1"/>
              </p:cNvSpPr>
              <p:nvPr/>
            </p:nvSpPr>
            <p:spPr bwMode="auto">
              <a:xfrm flipH="1" flipV="1">
                <a:off x="5040" y="12060"/>
                <a:ext cx="1440" cy="1080"/>
              </a:xfrm>
              <a:prstGeom prst="line">
                <a:avLst/>
              </a:prstGeom>
              <a:noFill/>
              <a:ln w="9525">
                <a:solidFill>
                  <a:srgbClr val="000000"/>
                </a:solidFill>
                <a:round/>
                <a:headEnd/>
                <a:tailEnd/>
              </a:ln>
            </p:spPr>
            <p:txBody>
              <a:bodyPr/>
              <a:lstStyle/>
              <a:p>
                <a:endParaRPr lang="en-US"/>
              </a:p>
            </p:txBody>
          </p:sp>
          <p:sp>
            <p:nvSpPr>
              <p:cNvPr id="20493" name="Line 13"/>
              <p:cNvSpPr>
                <a:spLocks noChangeAspect="1" noChangeShapeType="1"/>
              </p:cNvSpPr>
              <p:nvPr/>
            </p:nvSpPr>
            <p:spPr bwMode="auto">
              <a:xfrm>
                <a:off x="4500" y="12780"/>
                <a:ext cx="3060" cy="0"/>
              </a:xfrm>
              <a:prstGeom prst="line">
                <a:avLst/>
              </a:prstGeom>
              <a:noFill/>
              <a:ln w="9525">
                <a:solidFill>
                  <a:srgbClr val="000000"/>
                </a:solidFill>
                <a:round/>
                <a:headEnd/>
                <a:tailEnd/>
              </a:ln>
            </p:spPr>
            <p:txBody>
              <a:bodyPr/>
              <a:lstStyle/>
              <a:p>
                <a:endParaRPr lang="en-US"/>
              </a:p>
            </p:txBody>
          </p:sp>
          <p:sp>
            <p:nvSpPr>
              <p:cNvPr id="20494" name="Line 14"/>
              <p:cNvSpPr>
                <a:spLocks noChangeAspect="1" noChangeShapeType="1"/>
              </p:cNvSpPr>
              <p:nvPr/>
            </p:nvSpPr>
            <p:spPr bwMode="auto">
              <a:xfrm>
                <a:off x="4500" y="12420"/>
                <a:ext cx="3060" cy="0"/>
              </a:xfrm>
              <a:prstGeom prst="line">
                <a:avLst/>
              </a:prstGeom>
              <a:noFill/>
              <a:ln w="9525">
                <a:solidFill>
                  <a:srgbClr val="000000"/>
                </a:solidFill>
                <a:round/>
                <a:headEnd/>
                <a:tailEnd/>
              </a:ln>
            </p:spPr>
            <p:txBody>
              <a:bodyPr/>
              <a:lstStyle/>
              <a:p>
                <a:endParaRPr lang="en-US"/>
              </a:p>
            </p:txBody>
          </p:sp>
          <p:sp>
            <p:nvSpPr>
              <p:cNvPr id="20495" name="Text Box 15"/>
              <p:cNvSpPr txBox="1">
                <a:spLocks noChangeAspect="1" noChangeArrowheads="1"/>
              </p:cNvSpPr>
              <p:nvPr/>
            </p:nvSpPr>
            <p:spPr bwMode="auto">
              <a:xfrm>
                <a:off x="4140" y="12240"/>
                <a:ext cx="540" cy="540"/>
              </a:xfrm>
              <a:prstGeom prst="rect">
                <a:avLst/>
              </a:prstGeom>
              <a:noFill/>
              <a:ln w="9525">
                <a:noFill/>
                <a:miter lim="800000"/>
                <a:headEnd/>
                <a:tailEnd/>
              </a:ln>
            </p:spPr>
            <p:txBody>
              <a:bodyPr/>
              <a:lstStyle/>
              <a:p>
                <a:pPr eaLnBrk="0" hangingPunct="0"/>
                <a:r>
                  <a:rPr lang="en-US" sz="1200" i="1"/>
                  <a:t>y</a:t>
                </a:r>
              </a:p>
            </p:txBody>
          </p:sp>
          <p:sp>
            <p:nvSpPr>
              <p:cNvPr id="20496" name="Text Box 16"/>
              <p:cNvSpPr txBox="1">
                <a:spLocks noChangeAspect="1" noChangeArrowheads="1"/>
              </p:cNvSpPr>
              <p:nvPr/>
            </p:nvSpPr>
            <p:spPr bwMode="auto">
              <a:xfrm>
                <a:off x="3960" y="12600"/>
                <a:ext cx="780" cy="480"/>
              </a:xfrm>
              <a:prstGeom prst="rect">
                <a:avLst/>
              </a:prstGeom>
              <a:noFill/>
              <a:ln w="9525">
                <a:noFill/>
                <a:miter lim="800000"/>
                <a:headEnd/>
                <a:tailEnd/>
              </a:ln>
            </p:spPr>
            <p:txBody>
              <a:bodyPr/>
              <a:lstStyle/>
              <a:p>
                <a:pPr eaLnBrk="0" hangingPunct="0"/>
                <a:r>
                  <a:rPr lang="en-US" sz="1200" i="1"/>
                  <a:t>y</a:t>
                </a:r>
                <a:r>
                  <a:rPr lang="en-US" sz="1200"/>
                  <a:t>-1</a:t>
                </a:r>
              </a:p>
            </p:txBody>
          </p:sp>
          <p:sp>
            <p:nvSpPr>
              <p:cNvPr id="20497" name="Line 17"/>
              <p:cNvSpPr>
                <a:spLocks noChangeAspect="1" noChangeShapeType="1"/>
              </p:cNvSpPr>
              <p:nvPr/>
            </p:nvSpPr>
            <p:spPr bwMode="auto">
              <a:xfrm>
                <a:off x="5580" y="13500"/>
                <a:ext cx="0" cy="180"/>
              </a:xfrm>
              <a:prstGeom prst="line">
                <a:avLst/>
              </a:prstGeom>
              <a:noFill/>
              <a:ln w="9525">
                <a:solidFill>
                  <a:srgbClr val="000000"/>
                </a:solidFill>
                <a:round/>
                <a:headEnd/>
                <a:tailEnd/>
              </a:ln>
            </p:spPr>
            <p:txBody>
              <a:bodyPr/>
              <a:lstStyle/>
              <a:p>
                <a:endParaRPr lang="en-US"/>
              </a:p>
            </p:txBody>
          </p:sp>
          <p:sp>
            <p:nvSpPr>
              <p:cNvPr id="20498" name="Line 18"/>
              <p:cNvSpPr>
                <a:spLocks noChangeAspect="1" noChangeShapeType="1"/>
              </p:cNvSpPr>
              <p:nvPr/>
            </p:nvSpPr>
            <p:spPr bwMode="auto">
              <a:xfrm>
                <a:off x="5940" y="13500"/>
                <a:ext cx="0" cy="180"/>
              </a:xfrm>
              <a:prstGeom prst="line">
                <a:avLst/>
              </a:prstGeom>
              <a:noFill/>
              <a:ln w="9525">
                <a:solidFill>
                  <a:srgbClr val="000000"/>
                </a:solidFill>
                <a:round/>
                <a:headEnd/>
                <a:tailEnd/>
              </a:ln>
            </p:spPr>
            <p:txBody>
              <a:bodyPr/>
              <a:lstStyle/>
              <a:p>
                <a:endParaRPr lang="en-US"/>
              </a:p>
            </p:txBody>
          </p:sp>
          <p:sp>
            <p:nvSpPr>
              <p:cNvPr id="20499" name="Text Box 19"/>
              <p:cNvSpPr txBox="1">
                <a:spLocks noChangeAspect="1" noChangeArrowheads="1"/>
              </p:cNvSpPr>
              <p:nvPr/>
            </p:nvSpPr>
            <p:spPr bwMode="auto">
              <a:xfrm>
                <a:off x="5700" y="13560"/>
                <a:ext cx="780" cy="480"/>
              </a:xfrm>
              <a:prstGeom prst="rect">
                <a:avLst/>
              </a:prstGeom>
              <a:noFill/>
              <a:ln w="9525">
                <a:noFill/>
                <a:miter lim="800000"/>
                <a:headEnd/>
                <a:tailEnd/>
              </a:ln>
            </p:spPr>
            <p:txBody>
              <a:bodyPr/>
              <a:lstStyle/>
              <a:p>
                <a:pPr eaLnBrk="0" hangingPunct="0"/>
                <a:r>
                  <a:rPr lang="en-US" sz="1200" i="1"/>
                  <a:t>x</a:t>
                </a:r>
                <a:r>
                  <a:rPr lang="en-US" sz="1200"/>
                  <a:t>+1</a:t>
                </a:r>
              </a:p>
            </p:txBody>
          </p:sp>
          <p:sp>
            <p:nvSpPr>
              <p:cNvPr id="20500" name="Text Box 20"/>
              <p:cNvSpPr txBox="1">
                <a:spLocks noChangeAspect="1" noChangeArrowheads="1"/>
              </p:cNvSpPr>
              <p:nvPr/>
            </p:nvSpPr>
            <p:spPr bwMode="auto">
              <a:xfrm>
                <a:off x="5400" y="13560"/>
                <a:ext cx="540" cy="480"/>
              </a:xfrm>
              <a:prstGeom prst="rect">
                <a:avLst/>
              </a:prstGeom>
              <a:noFill/>
              <a:ln w="9525">
                <a:noFill/>
                <a:miter lim="800000"/>
                <a:headEnd/>
                <a:tailEnd/>
              </a:ln>
            </p:spPr>
            <p:txBody>
              <a:bodyPr/>
              <a:lstStyle/>
              <a:p>
                <a:pPr eaLnBrk="0" hangingPunct="0"/>
                <a:r>
                  <a:rPr lang="en-US" sz="1200" i="1"/>
                  <a:t>x</a:t>
                </a:r>
                <a:endParaRPr lang="en-US" sz="1200"/>
              </a:p>
            </p:txBody>
          </p:sp>
          <p:sp>
            <p:nvSpPr>
              <p:cNvPr id="20501" name="Text Box 21"/>
              <p:cNvSpPr txBox="1">
                <a:spLocks noChangeAspect="1" noChangeArrowheads="1"/>
              </p:cNvSpPr>
              <p:nvPr/>
            </p:nvSpPr>
            <p:spPr bwMode="auto">
              <a:xfrm>
                <a:off x="6480" y="12960"/>
                <a:ext cx="540" cy="480"/>
              </a:xfrm>
              <a:prstGeom prst="rect">
                <a:avLst/>
              </a:prstGeom>
              <a:noFill/>
              <a:ln w="9525">
                <a:noFill/>
                <a:miter lim="800000"/>
                <a:headEnd/>
                <a:tailEnd/>
              </a:ln>
            </p:spPr>
            <p:txBody>
              <a:bodyPr/>
              <a:lstStyle/>
              <a:p>
                <a:pPr eaLnBrk="0" hangingPunct="0"/>
                <a:r>
                  <a:rPr lang="en-US" sz="1200" i="1"/>
                  <a:t>I</a:t>
                </a:r>
                <a:r>
                  <a:rPr lang="en-US" sz="1200" i="1" baseline="-25000"/>
                  <a:t>2</a:t>
                </a:r>
              </a:p>
            </p:txBody>
          </p:sp>
          <p:sp>
            <p:nvSpPr>
              <p:cNvPr id="20502" name="Text Box 22"/>
              <p:cNvSpPr txBox="1">
                <a:spLocks noChangeAspect="1" noChangeArrowheads="1"/>
              </p:cNvSpPr>
              <p:nvPr/>
            </p:nvSpPr>
            <p:spPr bwMode="auto">
              <a:xfrm>
                <a:off x="4680" y="11880"/>
                <a:ext cx="540" cy="480"/>
              </a:xfrm>
              <a:prstGeom prst="rect">
                <a:avLst/>
              </a:prstGeom>
              <a:noFill/>
              <a:ln w="9525">
                <a:noFill/>
                <a:miter lim="800000"/>
                <a:headEnd/>
                <a:tailEnd/>
              </a:ln>
            </p:spPr>
            <p:txBody>
              <a:bodyPr/>
              <a:lstStyle/>
              <a:p>
                <a:pPr eaLnBrk="0" hangingPunct="0"/>
                <a:r>
                  <a:rPr lang="en-US" sz="1200" i="1"/>
                  <a:t>I</a:t>
                </a:r>
                <a:r>
                  <a:rPr lang="en-US" sz="1200" i="1" baseline="-25000"/>
                  <a:t>1</a:t>
                </a:r>
              </a:p>
            </p:txBody>
          </p:sp>
          <p:sp>
            <p:nvSpPr>
              <p:cNvPr id="20503" name="Text Box 23"/>
              <p:cNvSpPr txBox="1">
                <a:spLocks noChangeAspect="1" noChangeArrowheads="1"/>
              </p:cNvSpPr>
              <p:nvPr/>
            </p:nvSpPr>
            <p:spPr bwMode="auto">
              <a:xfrm>
                <a:off x="5400" y="12060"/>
                <a:ext cx="540" cy="480"/>
              </a:xfrm>
              <a:prstGeom prst="rect">
                <a:avLst/>
              </a:prstGeom>
              <a:noFill/>
              <a:ln w="9525">
                <a:noFill/>
                <a:miter lim="800000"/>
                <a:headEnd/>
                <a:tailEnd/>
              </a:ln>
            </p:spPr>
            <p:txBody>
              <a:bodyPr/>
              <a:lstStyle/>
              <a:p>
                <a:pPr eaLnBrk="0" hangingPunct="0"/>
                <a:r>
                  <a:rPr lang="en-US" sz="1200" i="1"/>
                  <a:t>I</a:t>
                </a:r>
                <a:endParaRPr lang="en-US" sz="1200" i="1" baseline="-25000"/>
              </a:p>
            </p:txBody>
          </p:sp>
          <p:sp>
            <p:nvSpPr>
              <p:cNvPr id="20504" name="Text Box 24"/>
              <p:cNvSpPr txBox="1">
                <a:spLocks noChangeAspect="1" noChangeArrowheads="1"/>
              </p:cNvSpPr>
              <p:nvPr/>
            </p:nvSpPr>
            <p:spPr bwMode="auto">
              <a:xfrm>
                <a:off x="5760" y="12780"/>
                <a:ext cx="540" cy="480"/>
              </a:xfrm>
              <a:prstGeom prst="rect">
                <a:avLst/>
              </a:prstGeom>
              <a:noFill/>
              <a:ln w="9525">
                <a:noFill/>
                <a:miter lim="800000"/>
                <a:headEnd/>
                <a:tailEnd/>
              </a:ln>
            </p:spPr>
            <p:txBody>
              <a:bodyPr/>
              <a:lstStyle/>
              <a:p>
                <a:pPr eaLnBrk="0" hangingPunct="0"/>
                <a:r>
                  <a:rPr lang="en-US" sz="1200" i="1"/>
                  <a:t>I’</a:t>
                </a:r>
                <a:endParaRPr lang="en-US" sz="1200" i="1" baseline="-25000"/>
              </a:p>
            </p:txBody>
          </p:sp>
        </p:grpSp>
        <p:sp>
          <p:nvSpPr>
            <p:cNvPr id="20505" name="Text Box 25"/>
            <p:cNvSpPr txBox="1">
              <a:spLocks noChangeAspect="1" noChangeArrowheads="1"/>
            </p:cNvSpPr>
            <p:nvPr/>
          </p:nvSpPr>
          <p:spPr bwMode="auto">
            <a:xfrm>
              <a:off x="7200" y="12420"/>
              <a:ext cx="1440" cy="540"/>
            </a:xfrm>
            <a:prstGeom prst="rect">
              <a:avLst/>
            </a:prstGeom>
            <a:noFill/>
            <a:ln w="9525">
              <a:noFill/>
              <a:miter lim="800000"/>
              <a:headEnd/>
              <a:tailEnd/>
            </a:ln>
          </p:spPr>
          <p:txBody>
            <a:bodyPr/>
            <a:lstStyle/>
            <a:p>
              <a:pPr eaLnBrk="0" hangingPunct="0"/>
              <a:r>
                <a:rPr lang="en-US" sz="1200"/>
                <a:t>scan lines</a:t>
              </a:r>
            </a:p>
          </p:txBody>
        </p:sp>
      </p:grpSp>
      <p:sp>
        <p:nvSpPr>
          <p:cNvPr id="20507" name="Rectangle 27"/>
          <p:cNvSpPr>
            <a:spLocks noChangeArrowheads="1"/>
          </p:cNvSpPr>
          <p:nvPr/>
        </p:nvSpPr>
        <p:spPr bwMode="auto">
          <a:xfrm>
            <a:off x="3790950" y="3214688"/>
            <a:ext cx="9144000" cy="0"/>
          </a:xfrm>
          <a:prstGeom prst="rect">
            <a:avLst/>
          </a:prstGeom>
          <a:noFill/>
          <a:ln w="9525">
            <a:noFill/>
            <a:miter lim="800000"/>
            <a:headEnd/>
            <a:tailEnd/>
          </a:ln>
          <a:effectLst/>
        </p:spPr>
        <p:txBody>
          <a:bodyPr>
            <a:spAutoFit/>
          </a:bodyPr>
          <a:lstStyle/>
          <a:p>
            <a:endParaRPr lang="en-US"/>
          </a:p>
        </p:txBody>
      </p:sp>
      <p:graphicFrame>
        <p:nvGraphicFramePr>
          <p:cNvPr id="20506" name="Object 26"/>
          <p:cNvGraphicFramePr>
            <a:graphicFrameLocks noChangeAspect="1"/>
          </p:cNvGraphicFramePr>
          <p:nvPr/>
        </p:nvGraphicFramePr>
        <p:xfrm>
          <a:off x="838200" y="2762250"/>
          <a:ext cx="3543300" cy="971550"/>
        </p:xfrm>
        <a:graphic>
          <a:graphicData uri="http://schemas.openxmlformats.org/presentationml/2006/ole">
            <p:oleObj spid="_x0000_s5122" r:id="rId3" imgW="1562100" imgH="431800" progId="Equation.3">
              <p:embed/>
            </p:oleObj>
          </a:graphicData>
        </a:graphic>
      </p:graphicFrame>
      <p:sp>
        <p:nvSpPr>
          <p:cNvPr id="20509" name="Rectangle 29"/>
          <p:cNvSpPr>
            <a:spLocks noChangeArrowheads="1"/>
          </p:cNvSpPr>
          <p:nvPr/>
        </p:nvSpPr>
        <p:spPr bwMode="auto">
          <a:xfrm>
            <a:off x="4100513" y="3214688"/>
            <a:ext cx="9144000" cy="0"/>
          </a:xfrm>
          <a:prstGeom prst="rect">
            <a:avLst/>
          </a:prstGeom>
          <a:noFill/>
          <a:ln w="9525">
            <a:noFill/>
            <a:miter lim="800000"/>
            <a:headEnd/>
            <a:tailEnd/>
          </a:ln>
          <a:effectLst/>
        </p:spPr>
        <p:txBody>
          <a:bodyPr>
            <a:spAutoFit/>
          </a:bodyPr>
          <a:lstStyle/>
          <a:p>
            <a:endParaRPr lang="en-US"/>
          </a:p>
        </p:txBody>
      </p:sp>
      <p:graphicFrame>
        <p:nvGraphicFramePr>
          <p:cNvPr id="20508" name="Object 28"/>
          <p:cNvGraphicFramePr>
            <a:graphicFrameLocks noChangeAspect="1"/>
          </p:cNvGraphicFramePr>
          <p:nvPr/>
        </p:nvGraphicFramePr>
        <p:xfrm>
          <a:off x="3352800" y="4932363"/>
          <a:ext cx="2057400" cy="935037"/>
        </p:xfrm>
        <a:graphic>
          <a:graphicData uri="http://schemas.openxmlformats.org/presentationml/2006/ole">
            <p:oleObj spid="_x0000_s5123" r:id="rId4" imgW="939392" imgH="431613" progId="Equation.3">
              <p:embed/>
            </p:oleObj>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What Gouraud shading misses: </a:t>
            </a:r>
          </a:p>
        </p:txBody>
      </p:sp>
      <p:sp>
        <p:nvSpPr>
          <p:cNvPr id="21507" name="Rectangle 3"/>
          <p:cNvSpPr>
            <a:spLocks noGrp="1" noChangeArrowheads="1"/>
          </p:cNvSpPr>
          <p:nvPr>
            <p:ph type="body" idx="1"/>
          </p:nvPr>
        </p:nvSpPr>
        <p:spPr/>
        <p:txBody>
          <a:bodyPr/>
          <a:lstStyle/>
          <a:p>
            <a:r>
              <a:rPr lang="en-US" dirty="0"/>
              <a:t>Highlights on the surface are sometimes displayed with anomalous shapes.</a:t>
            </a:r>
          </a:p>
          <a:p>
            <a:r>
              <a:rPr lang="en-US" dirty="0"/>
              <a:t>Can cause bright or dark intensity streaks to appear on the surface (</a:t>
            </a:r>
            <a:r>
              <a:rPr lang="en-US" b="1" i="1" dirty="0"/>
              <a:t>Mach-band effect</a:t>
            </a:r>
            <a:r>
              <a:rPr lang="en-US" dirty="0"/>
              <a:t>).</a:t>
            </a:r>
          </a:p>
          <a:p>
            <a:endParaRPr lang="en-US" dirty="0"/>
          </a:p>
          <a:p>
            <a:pPr>
              <a:buFontTx/>
              <a:buNone/>
            </a:pPr>
            <a:r>
              <a:rPr lang="en-US" dirty="0"/>
              <a:t>Dividing the surface into a greater number of</a:t>
            </a:r>
          </a:p>
          <a:p>
            <a:pPr>
              <a:buFontTx/>
              <a:buNone/>
            </a:pPr>
            <a:r>
              <a:rPr lang="en-US" dirty="0"/>
              <a:t>polygon faces can reduce these effects.</a:t>
            </a:r>
          </a:p>
          <a:p>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Phong Shading </a:t>
            </a:r>
          </a:p>
        </p:txBody>
      </p:sp>
      <p:sp>
        <p:nvSpPr>
          <p:cNvPr id="22531" name="Rectangle 3"/>
          <p:cNvSpPr>
            <a:spLocks noGrp="1" noChangeArrowheads="1"/>
          </p:cNvSpPr>
          <p:nvPr>
            <p:ph type="body" idx="1"/>
          </p:nvPr>
        </p:nvSpPr>
        <p:spPr/>
        <p:txBody>
          <a:bodyPr/>
          <a:lstStyle/>
          <a:p>
            <a:pPr>
              <a:lnSpc>
                <a:spcPct val="90000"/>
              </a:lnSpc>
            </a:pPr>
            <a:r>
              <a:rPr lang="en-US" sz="2800"/>
              <a:t>A more accurate method for rendering a polygon surface.</a:t>
            </a:r>
          </a:p>
          <a:p>
            <a:pPr>
              <a:lnSpc>
                <a:spcPct val="90000"/>
              </a:lnSpc>
            </a:pPr>
            <a:r>
              <a:rPr lang="en-US" sz="2800"/>
              <a:t>Interpolates normal vectors, and then applies the illumination model to each surface point.</a:t>
            </a:r>
          </a:p>
          <a:p>
            <a:pPr>
              <a:lnSpc>
                <a:spcPct val="90000"/>
              </a:lnSpc>
            </a:pPr>
            <a:r>
              <a:rPr lang="en-US" sz="2800"/>
              <a:t>Method developed by Phong Bui Tuong.</a:t>
            </a:r>
          </a:p>
          <a:p>
            <a:pPr>
              <a:lnSpc>
                <a:spcPct val="90000"/>
              </a:lnSpc>
            </a:pPr>
            <a:r>
              <a:rPr lang="en-US" sz="2800"/>
              <a:t>Called </a:t>
            </a:r>
            <a:r>
              <a:rPr lang="en-US" sz="2800" b="1" i="1"/>
              <a:t>Phong shading, </a:t>
            </a:r>
            <a:r>
              <a:rPr lang="en-US" sz="2800"/>
              <a:t>or </a:t>
            </a:r>
            <a:r>
              <a:rPr lang="en-US" sz="2800" b="1" i="1"/>
              <a:t>normal-vector interpolation shading</a:t>
            </a:r>
            <a:r>
              <a:rPr lang="en-US" sz="2800"/>
              <a:t>.</a:t>
            </a:r>
          </a:p>
          <a:p>
            <a:pPr>
              <a:lnSpc>
                <a:spcPct val="90000"/>
              </a:lnSpc>
            </a:pPr>
            <a:r>
              <a:rPr lang="en-US" sz="2800"/>
              <a:t>More realistic highlights.</a:t>
            </a:r>
          </a:p>
          <a:p>
            <a:pPr>
              <a:lnSpc>
                <a:spcPct val="90000"/>
              </a:lnSpc>
            </a:pPr>
            <a:r>
              <a:rPr lang="en-US" sz="2800"/>
              <a:t>Greatly reduces the Mach-band effect.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t>Phong Shading </a:t>
            </a:r>
          </a:p>
        </p:txBody>
      </p:sp>
      <p:sp>
        <p:nvSpPr>
          <p:cNvPr id="23556" name="Rectangle 4"/>
          <p:cNvSpPr>
            <a:spLocks noGrp="1" noChangeArrowheads="1"/>
          </p:cNvSpPr>
          <p:nvPr>
            <p:ph type="body" idx="1"/>
          </p:nvPr>
        </p:nvSpPr>
        <p:spPr/>
        <p:txBody>
          <a:bodyPr/>
          <a:lstStyle/>
          <a:p>
            <a:endParaRPr lang="en-US"/>
          </a:p>
        </p:txBody>
      </p:sp>
      <p:sp>
        <p:nvSpPr>
          <p:cNvPr id="23558" name="Rectangle 6"/>
          <p:cNvSpPr>
            <a:spLocks noChangeArrowheads="1"/>
          </p:cNvSpPr>
          <p:nvPr/>
        </p:nvSpPr>
        <p:spPr bwMode="auto">
          <a:xfrm>
            <a:off x="3352800" y="2686050"/>
            <a:ext cx="9144000" cy="0"/>
          </a:xfrm>
          <a:prstGeom prst="rect">
            <a:avLst/>
          </a:prstGeom>
          <a:noFill/>
          <a:ln w="9525">
            <a:noFill/>
            <a:miter lim="800000"/>
            <a:headEnd/>
            <a:tailEnd/>
          </a:ln>
          <a:effectLst/>
        </p:spPr>
        <p:txBody>
          <a:bodyPr>
            <a:spAutoFit/>
          </a:bodyPr>
          <a:lstStyle/>
          <a:p>
            <a:endParaRPr lang="en-US"/>
          </a:p>
        </p:txBody>
      </p:sp>
      <p:pic>
        <p:nvPicPr>
          <p:cNvPr id="23557" name="Picture 5" descr="phogshade"/>
          <p:cNvPicPr>
            <a:picLocks noChangeAspect="1" noChangeArrowheads="1"/>
          </p:cNvPicPr>
          <p:nvPr/>
        </p:nvPicPr>
        <p:blipFill>
          <a:blip r:embed="rId2" cstate="print"/>
          <a:srcRect/>
          <a:stretch>
            <a:fillRect/>
          </a:stretch>
        </p:blipFill>
        <p:spPr bwMode="auto">
          <a:xfrm>
            <a:off x="1887538" y="2559050"/>
            <a:ext cx="5427662" cy="3308350"/>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Phong Shading Steps: </a:t>
            </a:r>
          </a:p>
        </p:txBody>
      </p:sp>
      <p:sp>
        <p:nvSpPr>
          <p:cNvPr id="24579" name="Rectangle 3"/>
          <p:cNvSpPr>
            <a:spLocks noGrp="1" noChangeArrowheads="1"/>
          </p:cNvSpPr>
          <p:nvPr>
            <p:ph type="body" idx="1"/>
          </p:nvPr>
        </p:nvSpPr>
        <p:spPr/>
        <p:txBody>
          <a:bodyPr/>
          <a:lstStyle/>
          <a:p>
            <a:r>
              <a:rPr lang="en-US"/>
              <a:t>Determine the average unit normal vector at each polygon vertex.</a:t>
            </a:r>
          </a:p>
          <a:p>
            <a:r>
              <a:rPr lang="en-US"/>
              <a:t>Linearly interpolate the vertex normals over the surface of the polygon.</a:t>
            </a:r>
          </a:p>
          <a:p>
            <a:r>
              <a:rPr lang="en-US"/>
              <a:t>Apply illumination model along each scan line to calculate projected pixel intensities for the surface points.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5800" y="76200"/>
            <a:ext cx="7772400" cy="1143000"/>
          </a:xfrm>
        </p:spPr>
        <p:txBody>
          <a:bodyPr/>
          <a:lstStyle/>
          <a:p>
            <a:r>
              <a:rPr lang="en-US"/>
              <a:t>Phong Shading - Step 2</a:t>
            </a:r>
          </a:p>
        </p:txBody>
      </p:sp>
      <p:sp>
        <p:nvSpPr>
          <p:cNvPr id="25603" name="Rectangle 3"/>
          <p:cNvSpPr>
            <a:spLocks noGrp="1" noChangeArrowheads="1"/>
          </p:cNvSpPr>
          <p:nvPr>
            <p:ph type="body" idx="1"/>
          </p:nvPr>
        </p:nvSpPr>
        <p:spPr>
          <a:xfrm>
            <a:off x="685800" y="1219200"/>
            <a:ext cx="8153400" cy="4114800"/>
          </a:xfrm>
        </p:spPr>
        <p:txBody>
          <a:bodyPr/>
          <a:lstStyle/>
          <a:p>
            <a:pPr>
              <a:lnSpc>
                <a:spcPct val="90000"/>
              </a:lnSpc>
              <a:buFontTx/>
              <a:buNone/>
            </a:pPr>
            <a:r>
              <a:rPr lang="en-US" sz="2800"/>
              <a:t>The normal vector </a:t>
            </a:r>
            <a:r>
              <a:rPr lang="en-US" sz="2800" b="1"/>
              <a:t>N</a:t>
            </a:r>
            <a:r>
              <a:rPr lang="en-US" sz="2800"/>
              <a:t> for the scan</a:t>
            </a:r>
          </a:p>
          <a:p>
            <a:pPr>
              <a:lnSpc>
                <a:spcPct val="90000"/>
              </a:lnSpc>
              <a:buFontTx/>
              <a:buNone/>
            </a:pPr>
            <a:r>
              <a:rPr lang="en-US" sz="2800"/>
              <a:t>line intersection point along the </a:t>
            </a:r>
          </a:p>
          <a:p>
            <a:pPr>
              <a:lnSpc>
                <a:spcPct val="90000"/>
              </a:lnSpc>
              <a:buFontTx/>
              <a:buNone/>
            </a:pPr>
            <a:r>
              <a:rPr lang="en-US" sz="2800"/>
              <a:t>edge between vertices 1 and 2 </a:t>
            </a:r>
          </a:p>
          <a:p>
            <a:pPr>
              <a:lnSpc>
                <a:spcPct val="90000"/>
              </a:lnSpc>
              <a:buFontTx/>
              <a:buNone/>
            </a:pPr>
            <a:r>
              <a:rPr lang="en-US" sz="2800"/>
              <a:t>can be obtained by vertically </a:t>
            </a:r>
          </a:p>
          <a:p>
            <a:pPr>
              <a:lnSpc>
                <a:spcPct val="90000"/>
              </a:lnSpc>
              <a:buFontTx/>
              <a:buNone/>
            </a:pPr>
            <a:r>
              <a:rPr lang="en-US" sz="2800"/>
              <a:t>interpolating between edge </a:t>
            </a:r>
          </a:p>
          <a:p>
            <a:pPr>
              <a:lnSpc>
                <a:spcPct val="90000"/>
              </a:lnSpc>
              <a:buFontTx/>
              <a:buNone/>
            </a:pPr>
            <a:r>
              <a:rPr lang="en-US" sz="2800"/>
              <a:t>endpoint normals:</a:t>
            </a:r>
          </a:p>
          <a:p>
            <a:pPr>
              <a:lnSpc>
                <a:spcPct val="90000"/>
              </a:lnSpc>
            </a:pPr>
            <a:endParaRPr lang="en-US" sz="2800"/>
          </a:p>
          <a:p>
            <a:pPr>
              <a:lnSpc>
                <a:spcPct val="90000"/>
              </a:lnSpc>
              <a:buFontTx/>
              <a:buNone/>
            </a:pPr>
            <a:r>
              <a:rPr lang="en-US" sz="2800"/>
              <a:t> </a:t>
            </a:r>
          </a:p>
          <a:p>
            <a:pPr>
              <a:lnSpc>
                <a:spcPct val="90000"/>
              </a:lnSpc>
              <a:buFontTx/>
              <a:buNone/>
            </a:pPr>
            <a:r>
              <a:rPr lang="en-US" sz="2800"/>
              <a:t>Incremental methods are used to evaluate normals</a:t>
            </a:r>
          </a:p>
          <a:p>
            <a:pPr>
              <a:lnSpc>
                <a:spcPct val="90000"/>
              </a:lnSpc>
              <a:buFontTx/>
              <a:buNone/>
            </a:pPr>
            <a:r>
              <a:rPr lang="en-US" sz="2800"/>
              <a:t>between scan lines and along each individual scan</a:t>
            </a:r>
          </a:p>
          <a:p>
            <a:pPr>
              <a:lnSpc>
                <a:spcPct val="90000"/>
              </a:lnSpc>
              <a:buFontTx/>
              <a:buNone/>
            </a:pPr>
            <a:r>
              <a:rPr lang="en-US" sz="2800"/>
              <a:t>line.</a:t>
            </a:r>
          </a:p>
          <a:p>
            <a:pPr>
              <a:lnSpc>
                <a:spcPct val="90000"/>
              </a:lnSpc>
              <a:buFontTx/>
              <a:buNone/>
            </a:pPr>
            <a:endParaRPr lang="en-US" sz="2800"/>
          </a:p>
        </p:txBody>
      </p:sp>
      <p:sp>
        <p:nvSpPr>
          <p:cNvPr id="25609" name="Text Box 9"/>
          <p:cNvSpPr txBox="1">
            <a:spLocks noChangeAspect="1" noChangeArrowheads="1"/>
          </p:cNvSpPr>
          <p:nvPr/>
        </p:nvSpPr>
        <p:spPr bwMode="auto">
          <a:xfrm>
            <a:off x="8153400" y="3300413"/>
            <a:ext cx="1582738" cy="395287"/>
          </a:xfrm>
          <a:prstGeom prst="rect">
            <a:avLst/>
          </a:prstGeom>
          <a:noFill/>
          <a:ln w="9525">
            <a:noFill/>
            <a:miter lim="800000"/>
            <a:headEnd/>
            <a:tailEnd/>
          </a:ln>
        </p:spPr>
        <p:txBody>
          <a:bodyPr/>
          <a:lstStyle/>
          <a:p>
            <a:pPr eaLnBrk="0" hangingPunct="0"/>
            <a:r>
              <a:rPr lang="en-US" sz="1200"/>
              <a:t>scan line</a:t>
            </a:r>
          </a:p>
        </p:txBody>
      </p:sp>
      <p:grpSp>
        <p:nvGrpSpPr>
          <p:cNvPr id="2" name="Group 18"/>
          <p:cNvGrpSpPr>
            <a:grpSpLocks/>
          </p:cNvGrpSpPr>
          <p:nvPr/>
        </p:nvGrpSpPr>
        <p:grpSpPr bwMode="auto">
          <a:xfrm>
            <a:off x="5562600" y="1387475"/>
            <a:ext cx="3381375" cy="2940050"/>
            <a:chOff x="3600" y="874"/>
            <a:chExt cx="2130" cy="1852"/>
          </a:xfrm>
        </p:grpSpPr>
        <p:sp>
          <p:nvSpPr>
            <p:cNvPr id="25605" name="Line 5"/>
            <p:cNvSpPr>
              <a:spLocks noChangeAspect="1" noChangeShapeType="1"/>
            </p:cNvSpPr>
            <p:nvPr/>
          </p:nvSpPr>
          <p:spPr bwMode="auto">
            <a:xfrm flipH="1">
              <a:off x="3705" y="1082"/>
              <a:ext cx="1246" cy="623"/>
            </a:xfrm>
            <a:prstGeom prst="line">
              <a:avLst/>
            </a:prstGeom>
            <a:noFill/>
            <a:ln w="9525">
              <a:solidFill>
                <a:srgbClr val="000000"/>
              </a:solidFill>
              <a:round/>
              <a:headEnd/>
              <a:tailEnd/>
            </a:ln>
          </p:spPr>
          <p:txBody>
            <a:bodyPr/>
            <a:lstStyle/>
            <a:p>
              <a:endParaRPr lang="en-US"/>
            </a:p>
          </p:txBody>
        </p:sp>
        <p:sp>
          <p:nvSpPr>
            <p:cNvPr id="25606" name="Line 6"/>
            <p:cNvSpPr>
              <a:spLocks noChangeAspect="1" noChangeShapeType="1"/>
            </p:cNvSpPr>
            <p:nvPr/>
          </p:nvSpPr>
          <p:spPr bwMode="auto">
            <a:xfrm flipH="1">
              <a:off x="4577" y="1082"/>
              <a:ext cx="374" cy="1246"/>
            </a:xfrm>
            <a:prstGeom prst="line">
              <a:avLst/>
            </a:prstGeom>
            <a:noFill/>
            <a:ln w="9525">
              <a:solidFill>
                <a:srgbClr val="000000"/>
              </a:solidFill>
              <a:round/>
              <a:headEnd/>
              <a:tailEnd/>
            </a:ln>
          </p:spPr>
          <p:txBody>
            <a:bodyPr/>
            <a:lstStyle/>
            <a:p>
              <a:endParaRPr lang="en-US"/>
            </a:p>
          </p:txBody>
        </p:sp>
        <p:sp>
          <p:nvSpPr>
            <p:cNvPr id="25607" name="Line 7"/>
            <p:cNvSpPr>
              <a:spLocks noChangeAspect="1" noChangeShapeType="1"/>
            </p:cNvSpPr>
            <p:nvPr/>
          </p:nvSpPr>
          <p:spPr bwMode="auto">
            <a:xfrm flipH="1" flipV="1">
              <a:off x="3705" y="1705"/>
              <a:ext cx="872" cy="623"/>
            </a:xfrm>
            <a:prstGeom prst="line">
              <a:avLst/>
            </a:prstGeom>
            <a:noFill/>
            <a:ln w="9525">
              <a:solidFill>
                <a:srgbClr val="000000"/>
              </a:solidFill>
              <a:round/>
              <a:headEnd/>
              <a:tailEnd/>
            </a:ln>
          </p:spPr>
          <p:txBody>
            <a:bodyPr/>
            <a:lstStyle/>
            <a:p>
              <a:endParaRPr lang="en-US"/>
            </a:p>
          </p:txBody>
        </p:sp>
        <p:sp>
          <p:nvSpPr>
            <p:cNvPr id="25608" name="Line 8"/>
            <p:cNvSpPr>
              <a:spLocks noChangeAspect="1" noChangeShapeType="1"/>
            </p:cNvSpPr>
            <p:nvPr/>
          </p:nvSpPr>
          <p:spPr bwMode="auto">
            <a:xfrm>
              <a:off x="3600" y="2079"/>
              <a:ext cx="1920" cy="0"/>
            </a:xfrm>
            <a:prstGeom prst="line">
              <a:avLst/>
            </a:prstGeom>
            <a:noFill/>
            <a:ln w="9525">
              <a:solidFill>
                <a:srgbClr val="99CC00"/>
              </a:solidFill>
              <a:round/>
              <a:headEnd/>
              <a:tailEnd/>
            </a:ln>
          </p:spPr>
          <p:txBody>
            <a:bodyPr/>
            <a:lstStyle/>
            <a:p>
              <a:endParaRPr lang="en-US"/>
            </a:p>
          </p:txBody>
        </p:sp>
        <p:sp>
          <p:nvSpPr>
            <p:cNvPr id="25610" name="Line 10"/>
            <p:cNvSpPr>
              <a:spLocks noChangeAspect="1" noChangeShapeType="1"/>
            </p:cNvSpPr>
            <p:nvPr/>
          </p:nvSpPr>
          <p:spPr bwMode="auto">
            <a:xfrm>
              <a:off x="4951" y="1082"/>
              <a:ext cx="498" cy="0"/>
            </a:xfrm>
            <a:prstGeom prst="line">
              <a:avLst/>
            </a:prstGeom>
            <a:noFill/>
            <a:ln w="9525">
              <a:solidFill>
                <a:srgbClr val="993300"/>
              </a:solidFill>
              <a:round/>
              <a:headEnd/>
              <a:tailEnd type="triangle" w="sm" len="lg"/>
            </a:ln>
          </p:spPr>
          <p:txBody>
            <a:bodyPr/>
            <a:lstStyle/>
            <a:p>
              <a:endParaRPr lang="en-US"/>
            </a:p>
          </p:txBody>
        </p:sp>
        <p:sp>
          <p:nvSpPr>
            <p:cNvPr id="25611" name="Line 11"/>
            <p:cNvSpPr>
              <a:spLocks noChangeAspect="1" noChangeShapeType="1"/>
            </p:cNvSpPr>
            <p:nvPr/>
          </p:nvSpPr>
          <p:spPr bwMode="auto">
            <a:xfrm>
              <a:off x="4577" y="2328"/>
              <a:ext cx="499" cy="249"/>
            </a:xfrm>
            <a:prstGeom prst="line">
              <a:avLst/>
            </a:prstGeom>
            <a:noFill/>
            <a:ln w="9525">
              <a:solidFill>
                <a:srgbClr val="993300"/>
              </a:solidFill>
              <a:round/>
              <a:headEnd/>
              <a:tailEnd type="triangle" w="sm" len="lg"/>
            </a:ln>
          </p:spPr>
          <p:txBody>
            <a:bodyPr/>
            <a:lstStyle/>
            <a:p>
              <a:endParaRPr lang="en-US"/>
            </a:p>
          </p:txBody>
        </p:sp>
        <p:sp>
          <p:nvSpPr>
            <p:cNvPr id="25612" name="Line 12"/>
            <p:cNvSpPr>
              <a:spLocks noChangeAspect="1" noChangeShapeType="1"/>
            </p:cNvSpPr>
            <p:nvPr/>
          </p:nvSpPr>
          <p:spPr bwMode="auto">
            <a:xfrm flipV="1">
              <a:off x="4204" y="1830"/>
              <a:ext cx="373" cy="249"/>
            </a:xfrm>
            <a:prstGeom prst="line">
              <a:avLst/>
            </a:prstGeom>
            <a:noFill/>
            <a:ln w="9525">
              <a:solidFill>
                <a:srgbClr val="993300"/>
              </a:solidFill>
              <a:round/>
              <a:headEnd/>
              <a:tailEnd type="triangle" w="sm" len="lg"/>
            </a:ln>
          </p:spPr>
          <p:txBody>
            <a:bodyPr/>
            <a:lstStyle/>
            <a:p>
              <a:endParaRPr lang="en-US"/>
            </a:p>
          </p:txBody>
        </p:sp>
        <p:sp>
          <p:nvSpPr>
            <p:cNvPr id="25613" name="Line 13"/>
            <p:cNvSpPr>
              <a:spLocks noChangeAspect="1" noChangeShapeType="1"/>
            </p:cNvSpPr>
            <p:nvPr/>
          </p:nvSpPr>
          <p:spPr bwMode="auto">
            <a:xfrm flipV="1">
              <a:off x="3705" y="1331"/>
              <a:ext cx="125" cy="374"/>
            </a:xfrm>
            <a:prstGeom prst="line">
              <a:avLst/>
            </a:prstGeom>
            <a:noFill/>
            <a:ln w="9525">
              <a:solidFill>
                <a:srgbClr val="993300"/>
              </a:solidFill>
              <a:round/>
              <a:headEnd/>
              <a:tailEnd type="triangle" w="sm" len="lg"/>
            </a:ln>
          </p:spPr>
          <p:txBody>
            <a:bodyPr/>
            <a:lstStyle/>
            <a:p>
              <a:endParaRPr lang="en-US"/>
            </a:p>
          </p:txBody>
        </p:sp>
        <p:sp>
          <p:nvSpPr>
            <p:cNvPr id="25614" name="Text Box 14"/>
            <p:cNvSpPr txBox="1">
              <a:spLocks noChangeAspect="1" noChangeArrowheads="1"/>
            </p:cNvSpPr>
            <p:nvPr/>
          </p:nvSpPr>
          <p:spPr bwMode="auto">
            <a:xfrm>
              <a:off x="3822" y="1211"/>
              <a:ext cx="498" cy="373"/>
            </a:xfrm>
            <a:prstGeom prst="rect">
              <a:avLst/>
            </a:prstGeom>
            <a:noFill/>
            <a:ln w="9525">
              <a:noFill/>
              <a:miter lim="800000"/>
              <a:headEnd/>
              <a:tailEnd/>
            </a:ln>
          </p:spPr>
          <p:txBody>
            <a:bodyPr/>
            <a:lstStyle/>
            <a:p>
              <a:pPr eaLnBrk="0" hangingPunct="0"/>
              <a:r>
                <a:rPr lang="en-US" sz="1200" b="1"/>
                <a:t>N</a:t>
              </a:r>
              <a:r>
                <a:rPr lang="en-US" sz="1200" b="1" baseline="-25000"/>
                <a:t>1</a:t>
              </a:r>
            </a:p>
          </p:txBody>
        </p:sp>
        <p:sp>
          <p:nvSpPr>
            <p:cNvPr id="25615" name="Text Box 15"/>
            <p:cNvSpPr txBox="1">
              <a:spLocks noChangeAspect="1" noChangeArrowheads="1"/>
            </p:cNvSpPr>
            <p:nvPr/>
          </p:nvSpPr>
          <p:spPr bwMode="auto">
            <a:xfrm>
              <a:off x="5232" y="874"/>
              <a:ext cx="498" cy="374"/>
            </a:xfrm>
            <a:prstGeom prst="rect">
              <a:avLst/>
            </a:prstGeom>
            <a:noFill/>
            <a:ln w="9525">
              <a:noFill/>
              <a:miter lim="800000"/>
              <a:headEnd/>
              <a:tailEnd/>
            </a:ln>
          </p:spPr>
          <p:txBody>
            <a:bodyPr/>
            <a:lstStyle/>
            <a:p>
              <a:pPr eaLnBrk="0" hangingPunct="0"/>
              <a:r>
                <a:rPr lang="en-US" sz="1200" b="1"/>
                <a:t>N</a:t>
              </a:r>
              <a:r>
                <a:rPr lang="en-US" sz="1200" b="1" baseline="-25000"/>
                <a:t>3</a:t>
              </a:r>
            </a:p>
          </p:txBody>
        </p:sp>
        <p:sp>
          <p:nvSpPr>
            <p:cNvPr id="25616" name="Text Box 16"/>
            <p:cNvSpPr txBox="1">
              <a:spLocks noChangeAspect="1" noChangeArrowheads="1"/>
            </p:cNvSpPr>
            <p:nvPr/>
          </p:nvSpPr>
          <p:spPr bwMode="auto">
            <a:xfrm>
              <a:off x="4944" y="2352"/>
              <a:ext cx="498" cy="374"/>
            </a:xfrm>
            <a:prstGeom prst="rect">
              <a:avLst/>
            </a:prstGeom>
            <a:noFill/>
            <a:ln w="9525">
              <a:noFill/>
              <a:miter lim="800000"/>
              <a:headEnd/>
              <a:tailEnd/>
            </a:ln>
          </p:spPr>
          <p:txBody>
            <a:bodyPr/>
            <a:lstStyle/>
            <a:p>
              <a:pPr eaLnBrk="0" hangingPunct="0"/>
              <a:r>
                <a:rPr lang="en-US" sz="1200" b="1"/>
                <a:t>N</a:t>
              </a:r>
              <a:r>
                <a:rPr lang="en-US" sz="1200" b="1" baseline="-25000"/>
                <a:t>2</a:t>
              </a:r>
            </a:p>
          </p:txBody>
        </p:sp>
        <p:sp>
          <p:nvSpPr>
            <p:cNvPr id="25617" name="Text Box 17"/>
            <p:cNvSpPr txBox="1">
              <a:spLocks noChangeAspect="1" noChangeArrowheads="1"/>
            </p:cNvSpPr>
            <p:nvPr/>
          </p:nvSpPr>
          <p:spPr bwMode="auto">
            <a:xfrm>
              <a:off x="4397" y="1680"/>
              <a:ext cx="499" cy="374"/>
            </a:xfrm>
            <a:prstGeom prst="rect">
              <a:avLst/>
            </a:prstGeom>
            <a:noFill/>
            <a:ln w="9525">
              <a:noFill/>
              <a:miter lim="800000"/>
              <a:headEnd/>
              <a:tailEnd/>
            </a:ln>
          </p:spPr>
          <p:txBody>
            <a:bodyPr/>
            <a:lstStyle/>
            <a:p>
              <a:pPr eaLnBrk="0" hangingPunct="0"/>
              <a:r>
                <a:rPr lang="en-US" sz="1200" b="1"/>
                <a:t>N</a:t>
              </a:r>
              <a:endParaRPr lang="en-US" sz="1200" b="1" baseline="-25000"/>
            </a:p>
          </p:txBody>
        </p:sp>
      </p:grpSp>
      <p:sp>
        <p:nvSpPr>
          <p:cNvPr id="25620" name="Rectangle 20"/>
          <p:cNvSpPr>
            <a:spLocks noChangeArrowheads="1"/>
          </p:cNvSpPr>
          <p:nvPr/>
        </p:nvSpPr>
        <p:spPr bwMode="auto">
          <a:xfrm>
            <a:off x="3709988" y="3214688"/>
            <a:ext cx="9144000" cy="0"/>
          </a:xfrm>
          <a:prstGeom prst="rect">
            <a:avLst/>
          </a:prstGeom>
          <a:noFill/>
          <a:ln w="9525">
            <a:noFill/>
            <a:miter lim="800000"/>
            <a:headEnd/>
            <a:tailEnd/>
          </a:ln>
          <a:effectLst/>
        </p:spPr>
        <p:txBody>
          <a:bodyPr>
            <a:spAutoFit/>
          </a:bodyPr>
          <a:lstStyle/>
          <a:p>
            <a:endParaRPr lang="en-US"/>
          </a:p>
        </p:txBody>
      </p:sp>
      <p:graphicFrame>
        <p:nvGraphicFramePr>
          <p:cNvPr id="25619" name="Object 19"/>
          <p:cNvGraphicFramePr>
            <a:graphicFrameLocks noChangeAspect="1"/>
          </p:cNvGraphicFramePr>
          <p:nvPr/>
        </p:nvGraphicFramePr>
        <p:xfrm>
          <a:off x="1905000" y="3962400"/>
          <a:ext cx="4191000" cy="1041400"/>
        </p:xfrm>
        <a:graphic>
          <a:graphicData uri="http://schemas.openxmlformats.org/presentationml/2006/ole">
            <p:oleObj spid="_x0000_s6146" r:id="rId3" imgW="1727200" imgH="431800" progId="Equation.3">
              <p:embed/>
            </p:oleObj>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a:ln/>
        </p:spPr>
        <p:txBody>
          <a:bodyPr/>
          <a:lstStyle/>
          <a:p>
            <a:r>
              <a:rPr lang="en-IE" dirty="0"/>
              <a:t>Phong </a:t>
            </a:r>
            <a:r>
              <a:rPr lang="en-IE" dirty="0" smtClean="0"/>
              <a:t>Shading – Step 2</a:t>
            </a:r>
            <a:endParaRPr lang="en-GB" dirty="0"/>
          </a:p>
        </p:txBody>
      </p:sp>
      <p:sp>
        <p:nvSpPr>
          <p:cNvPr id="410628" name="Freeform 4"/>
          <p:cNvSpPr>
            <a:spLocks/>
          </p:cNvSpPr>
          <p:nvPr/>
        </p:nvSpPr>
        <p:spPr bwMode="auto">
          <a:xfrm>
            <a:off x="647700" y="2549525"/>
            <a:ext cx="2992438" cy="3063875"/>
          </a:xfrm>
          <a:custGeom>
            <a:avLst/>
            <a:gdLst/>
            <a:ahLst/>
            <a:cxnLst>
              <a:cxn ang="0">
                <a:pos x="1885" y="0"/>
              </a:cxn>
              <a:cxn ang="0">
                <a:pos x="0" y="1234"/>
              </a:cxn>
              <a:cxn ang="0">
                <a:pos x="845" y="2446"/>
              </a:cxn>
              <a:cxn ang="0">
                <a:pos x="1885" y="0"/>
              </a:cxn>
            </a:cxnLst>
            <a:rect l="0" t="0" r="r" b="b"/>
            <a:pathLst>
              <a:path w="1885" h="2446">
                <a:moveTo>
                  <a:pt x="1885" y="0"/>
                </a:moveTo>
                <a:lnTo>
                  <a:pt x="0" y="1234"/>
                </a:lnTo>
                <a:lnTo>
                  <a:pt x="845" y="2446"/>
                </a:lnTo>
                <a:lnTo>
                  <a:pt x="1885" y="0"/>
                </a:lnTo>
                <a:close/>
              </a:path>
            </a:pathLst>
          </a:custGeom>
          <a:solidFill>
            <a:schemeClr val="accent1"/>
          </a:solidFill>
          <a:ln w="12700" cap="flat" cmpd="sng">
            <a:solidFill>
              <a:schemeClr val="tx1"/>
            </a:solidFill>
            <a:prstDash val="solid"/>
            <a:round/>
            <a:headEnd/>
            <a:tailEnd/>
          </a:ln>
          <a:effectLst/>
        </p:spPr>
        <p:txBody>
          <a:bodyPr wrap="none"/>
          <a:lstStyle/>
          <a:p>
            <a:endParaRPr lang="en-US"/>
          </a:p>
        </p:txBody>
      </p:sp>
      <p:sp>
        <p:nvSpPr>
          <p:cNvPr id="410655" name="Line 31"/>
          <p:cNvSpPr>
            <a:spLocks noChangeShapeType="1"/>
          </p:cNvSpPr>
          <p:nvPr/>
        </p:nvSpPr>
        <p:spPr bwMode="auto">
          <a:xfrm>
            <a:off x="500063" y="4864100"/>
            <a:ext cx="3432175" cy="0"/>
          </a:xfrm>
          <a:prstGeom prst="line">
            <a:avLst/>
          </a:prstGeom>
          <a:noFill/>
          <a:ln w="31750">
            <a:solidFill>
              <a:srgbClr val="000080"/>
            </a:solidFill>
            <a:round/>
            <a:headEnd/>
            <a:tailEnd/>
          </a:ln>
          <a:effectLst/>
        </p:spPr>
        <p:txBody>
          <a:bodyPr wrap="none"/>
          <a:lstStyle/>
          <a:p>
            <a:endParaRPr lang="en-US"/>
          </a:p>
        </p:txBody>
      </p:sp>
      <p:sp>
        <p:nvSpPr>
          <p:cNvPr id="410630" name="Line 6"/>
          <p:cNvSpPr>
            <a:spLocks noChangeShapeType="1"/>
          </p:cNvSpPr>
          <p:nvPr/>
        </p:nvSpPr>
        <p:spPr bwMode="auto">
          <a:xfrm flipV="1">
            <a:off x="3627438" y="2371725"/>
            <a:ext cx="985837" cy="188913"/>
          </a:xfrm>
          <a:prstGeom prst="line">
            <a:avLst/>
          </a:prstGeom>
          <a:noFill/>
          <a:ln w="38100">
            <a:solidFill>
              <a:srgbClr val="FF6600"/>
            </a:solidFill>
            <a:round/>
            <a:headEnd type="oval" w="med" len="med"/>
            <a:tailEnd type="triangle" w="med" len="med"/>
          </a:ln>
          <a:effectLst/>
        </p:spPr>
        <p:txBody>
          <a:bodyPr wrap="none"/>
          <a:lstStyle/>
          <a:p>
            <a:endParaRPr lang="en-US"/>
          </a:p>
        </p:txBody>
      </p:sp>
      <p:sp>
        <p:nvSpPr>
          <p:cNvPr id="410631" name="Line 7"/>
          <p:cNvSpPr>
            <a:spLocks noChangeShapeType="1"/>
          </p:cNvSpPr>
          <p:nvPr/>
        </p:nvSpPr>
        <p:spPr bwMode="auto">
          <a:xfrm flipV="1">
            <a:off x="660400" y="3155950"/>
            <a:ext cx="107950" cy="938213"/>
          </a:xfrm>
          <a:prstGeom prst="line">
            <a:avLst/>
          </a:prstGeom>
          <a:noFill/>
          <a:ln w="38100">
            <a:solidFill>
              <a:srgbClr val="FF6600"/>
            </a:solidFill>
            <a:round/>
            <a:headEnd type="oval" w="med" len="med"/>
            <a:tailEnd type="triangle" w="med" len="med"/>
          </a:ln>
          <a:effectLst/>
        </p:spPr>
        <p:txBody>
          <a:bodyPr wrap="none"/>
          <a:lstStyle/>
          <a:p>
            <a:endParaRPr lang="en-US"/>
          </a:p>
        </p:txBody>
      </p:sp>
      <p:sp>
        <p:nvSpPr>
          <p:cNvPr id="410632" name="Line 8"/>
          <p:cNvSpPr>
            <a:spLocks noChangeShapeType="1"/>
          </p:cNvSpPr>
          <p:nvPr/>
        </p:nvSpPr>
        <p:spPr bwMode="auto">
          <a:xfrm>
            <a:off x="1990725" y="5592763"/>
            <a:ext cx="881063" cy="333375"/>
          </a:xfrm>
          <a:prstGeom prst="line">
            <a:avLst/>
          </a:prstGeom>
          <a:noFill/>
          <a:ln w="38100">
            <a:solidFill>
              <a:srgbClr val="FF6600"/>
            </a:solidFill>
            <a:round/>
            <a:headEnd type="oval" w="med" len="med"/>
            <a:tailEnd type="triangle" w="med" len="med"/>
          </a:ln>
          <a:effectLst/>
        </p:spPr>
        <p:txBody>
          <a:bodyPr wrap="none"/>
          <a:lstStyle/>
          <a:p>
            <a:endParaRPr lang="en-US"/>
          </a:p>
        </p:txBody>
      </p:sp>
      <p:sp>
        <p:nvSpPr>
          <p:cNvPr id="410633" name="Line 9"/>
          <p:cNvSpPr>
            <a:spLocks noChangeShapeType="1"/>
          </p:cNvSpPr>
          <p:nvPr/>
        </p:nvSpPr>
        <p:spPr bwMode="auto">
          <a:xfrm flipV="1">
            <a:off x="1325563" y="4311650"/>
            <a:ext cx="677862" cy="557213"/>
          </a:xfrm>
          <a:prstGeom prst="line">
            <a:avLst/>
          </a:prstGeom>
          <a:noFill/>
          <a:ln w="38100">
            <a:solidFill>
              <a:srgbClr val="FF6600"/>
            </a:solidFill>
            <a:round/>
            <a:headEnd type="oval" w="med" len="med"/>
            <a:tailEnd type="triangle" w="med" len="med"/>
          </a:ln>
          <a:effectLst/>
        </p:spPr>
        <p:txBody>
          <a:bodyPr wrap="none"/>
          <a:lstStyle/>
          <a:p>
            <a:endParaRPr lang="en-US"/>
          </a:p>
        </p:txBody>
      </p:sp>
      <p:sp>
        <p:nvSpPr>
          <p:cNvPr id="410644" name="Text Box 20"/>
          <p:cNvSpPr txBox="1">
            <a:spLocks noChangeArrowheads="1"/>
          </p:cNvSpPr>
          <p:nvPr/>
        </p:nvSpPr>
        <p:spPr bwMode="auto">
          <a:xfrm>
            <a:off x="1925638" y="4044950"/>
            <a:ext cx="488950" cy="457200"/>
          </a:xfrm>
          <a:prstGeom prst="rect">
            <a:avLst/>
          </a:prstGeom>
          <a:noFill/>
          <a:ln w="12700">
            <a:noFill/>
            <a:miter lim="800000"/>
            <a:headEnd/>
            <a:tailEnd/>
          </a:ln>
          <a:effectLst/>
        </p:spPr>
        <p:txBody>
          <a:bodyPr wrap="none">
            <a:spAutoFit/>
          </a:bodyPr>
          <a:lstStyle/>
          <a:p>
            <a:pPr algn="ctr"/>
            <a:r>
              <a:rPr lang="en-IE" sz="2400" i="1">
                <a:latin typeface="Times New Roman" pitchFamily="18" charset="0"/>
                <a:cs typeface="Times New Roman" pitchFamily="18" charset="0"/>
              </a:rPr>
              <a:t>N</a:t>
            </a:r>
            <a:r>
              <a:rPr lang="en-IE" sz="2400" i="1" baseline="-25000">
                <a:latin typeface="Times New Roman" pitchFamily="18" charset="0"/>
                <a:cs typeface="Times New Roman" pitchFamily="18" charset="0"/>
              </a:rPr>
              <a:t>4</a:t>
            </a:r>
            <a:endParaRPr lang="en-GB" sz="2400" i="1">
              <a:latin typeface="Times New Roman" pitchFamily="18" charset="0"/>
              <a:cs typeface="Times New Roman" pitchFamily="18" charset="0"/>
            </a:endParaRPr>
          </a:p>
        </p:txBody>
      </p:sp>
      <p:sp>
        <p:nvSpPr>
          <p:cNvPr id="410651" name="Text Box 27"/>
          <p:cNvSpPr txBox="1">
            <a:spLocks noChangeArrowheads="1"/>
          </p:cNvSpPr>
          <p:nvPr/>
        </p:nvSpPr>
        <p:spPr bwMode="auto">
          <a:xfrm>
            <a:off x="623888" y="2693988"/>
            <a:ext cx="488950" cy="457200"/>
          </a:xfrm>
          <a:prstGeom prst="rect">
            <a:avLst/>
          </a:prstGeom>
          <a:noFill/>
          <a:ln w="12700">
            <a:noFill/>
            <a:miter lim="800000"/>
            <a:headEnd/>
            <a:tailEnd/>
          </a:ln>
          <a:effectLst/>
        </p:spPr>
        <p:txBody>
          <a:bodyPr wrap="none">
            <a:spAutoFit/>
          </a:bodyPr>
          <a:lstStyle/>
          <a:p>
            <a:pPr algn="ctr"/>
            <a:r>
              <a:rPr lang="en-IE" sz="2400" i="1">
                <a:latin typeface="Times New Roman" pitchFamily="18" charset="0"/>
                <a:cs typeface="Times New Roman" pitchFamily="18" charset="0"/>
              </a:rPr>
              <a:t>N</a:t>
            </a:r>
            <a:r>
              <a:rPr lang="en-IE" sz="2400" i="1" baseline="-25000">
                <a:latin typeface="Times New Roman" pitchFamily="18" charset="0"/>
                <a:cs typeface="Times New Roman" pitchFamily="18" charset="0"/>
              </a:rPr>
              <a:t>1</a:t>
            </a:r>
            <a:endParaRPr lang="en-GB" sz="2400" i="1">
              <a:latin typeface="Times New Roman" pitchFamily="18" charset="0"/>
              <a:cs typeface="Times New Roman" pitchFamily="18" charset="0"/>
            </a:endParaRPr>
          </a:p>
        </p:txBody>
      </p:sp>
      <p:sp>
        <p:nvSpPr>
          <p:cNvPr id="410652" name="Text Box 28"/>
          <p:cNvSpPr txBox="1">
            <a:spLocks noChangeArrowheads="1"/>
          </p:cNvSpPr>
          <p:nvPr/>
        </p:nvSpPr>
        <p:spPr bwMode="auto">
          <a:xfrm>
            <a:off x="2786063" y="5605463"/>
            <a:ext cx="488950" cy="457200"/>
          </a:xfrm>
          <a:prstGeom prst="rect">
            <a:avLst/>
          </a:prstGeom>
          <a:noFill/>
          <a:ln w="12700">
            <a:noFill/>
            <a:miter lim="800000"/>
            <a:headEnd/>
            <a:tailEnd/>
          </a:ln>
          <a:effectLst/>
        </p:spPr>
        <p:txBody>
          <a:bodyPr wrap="none">
            <a:spAutoFit/>
          </a:bodyPr>
          <a:lstStyle/>
          <a:p>
            <a:pPr algn="ctr"/>
            <a:r>
              <a:rPr lang="en-IE" sz="2400" i="1">
                <a:latin typeface="Times New Roman" pitchFamily="18" charset="0"/>
                <a:cs typeface="Times New Roman" pitchFamily="18" charset="0"/>
              </a:rPr>
              <a:t>N</a:t>
            </a:r>
            <a:r>
              <a:rPr lang="en-IE" sz="2400" i="1" baseline="-25000">
                <a:latin typeface="Times New Roman" pitchFamily="18" charset="0"/>
                <a:cs typeface="Times New Roman" pitchFamily="18" charset="0"/>
              </a:rPr>
              <a:t>2</a:t>
            </a:r>
            <a:endParaRPr lang="en-GB" sz="2400" i="1">
              <a:latin typeface="Times New Roman" pitchFamily="18" charset="0"/>
              <a:cs typeface="Times New Roman" pitchFamily="18" charset="0"/>
            </a:endParaRPr>
          </a:p>
        </p:txBody>
      </p:sp>
      <p:sp>
        <p:nvSpPr>
          <p:cNvPr id="410653" name="Text Box 29"/>
          <p:cNvSpPr txBox="1">
            <a:spLocks noChangeArrowheads="1"/>
          </p:cNvSpPr>
          <p:nvPr/>
        </p:nvSpPr>
        <p:spPr bwMode="auto">
          <a:xfrm>
            <a:off x="4556125" y="2106613"/>
            <a:ext cx="488950" cy="457200"/>
          </a:xfrm>
          <a:prstGeom prst="rect">
            <a:avLst/>
          </a:prstGeom>
          <a:noFill/>
          <a:ln w="12700">
            <a:noFill/>
            <a:miter lim="800000"/>
            <a:headEnd/>
            <a:tailEnd/>
          </a:ln>
          <a:effectLst/>
        </p:spPr>
        <p:txBody>
          <a:bodyPr wrap="none">
            <a:spAutoFit/>
          </a:bodyPr>
          <a:lstStyle/>
          <a:p>
            <a:pPr algn="ctr"/>
            <a:r>
              <a:rPr lang="en-IE" sz="2400" i="1">
                <a:latin typeface="Times New Roman" pitchFamily="18" charset="0"/>
                <a:cs typeface="Times New Roman" pitchFamily="18" charset="0"/>
              </a:rPr>
              <a:t>N</a:t>
            </a:r>
            <a:r>
              <a:rPr lang="en-IE" sz="2400" i="1" baseline="-25000">
                <a:latin typeface="Times New Roman" pitchFamily="18" charset="0"/>
                <a:cs typeface="Times New Roman" pitchFamily="18" charset="0"/>
              </a:rPr>
              <a:t>3</a:t>
            </a:r>
            <a:endParaRPr lang="en-GB" sz="2400" i="1">
              <a:latin typeface="Times New Roman" pitchFamily="18" charset="0"/>
              <a:cs typeface="Times New Roman" pitchFamily="18" charset="0"/>
            </a:endParaRPr>
          </a:p>
        </p:txBody>
      </p:sp>
      <p:sp>
        <p:nvSpPr>
          <p:cNvPr id="410656" name="Text Box 32"/>
          <p:cNvSpPr txBox="1">
            <a:spLocks noChangeArrowheads="1"/>
          </p:cNvSpPr>
          <p:nvPr/>
        </p:nvSpPr>
        <p:spPr bwMode="auto">
          <a:xfrm>
            <a:off x="2909888" y="4532313"/>
            <a:ext cx="1123950" cy="366712"/>
          </a:xfrm>
          <a:prstGeom prst="rect">
            <a:avLst/>
          </a:prstGeom>
          <a:noFill/>
          <a:ln w="12700">
            <a:noFill/>
            <a:miter lim="800000"/>
            <a:headEnd/>
            <a:tailEnd/>
          </a:ln>
          <a:effectLst/>
        </p:spPr>
        <p:txBody>
          <a:bodyPr wrap="none">
            <a:spAutoFit/>
          </a:bodyPr>
          <a:lstStyle/>
          <a:p>
            <a:r>
              <a:rPr lang="en-IE"/>
              <a:t>Scan line</a:t>
            </a:r>
            <a:endParaRPr lang="en-GB"/>
          </a:p>
        </p:txBody>
      </p:sp>
      <p:graphicFrame>
        <p:nvGraphicFramePr>
          <p:cNvPr id="410657" name="Object 33"/>
          <p:cNvGraphicFramePr>
            <a:graphicFrameLocks noChangeAspect="1"/>
          </p:cNvGraphicFramePr>
          <p:nvPr/>
        </p:nvGraphicFramePr>
        <p:xfrm>
          <a:off x="4889500" y="2551113"/>
          <a:ext cx="3900488" cy="946150"/>
        </p:xfrm>
        <a:graphic>
          <a:graphicData uri="http://schemas.openxmlformats.org/presentationml/2006/ole">
            <p:oleObj spid="_x0000_s8194" name="Equation" r:id="rId3" imgW="1777680" imgH="431640" progId="Equation.3">
              <p:embed/>
            </p:oleObj>
          </a:graphicData>
        </a:graphic>
      </p:graphicFrame>
      <p:sp>
        <p:nvSpPr>
          <p:cNvPr id="410659" name="Line 35"/>
          <p:cNvSpPr>
            <a:spLocks noChangeShapeType="1"/>
          </p:cNvSpPr>
          <p:nvPr/>
        </p:nvSpPr>
        <p:spPr bwMode="auto">
          <a:xfrm>
            <a:off x="2395538" y="4857750"/>
            <a:ext cx="831850" cy="84138"/>
          </a:xfrm>
          <a:prstGeom prst="line">
            <a:avLst/>
          </a:prstGeom>
          <a:noFill/>
          <a:ln w="38100">
            <a:solidFill>
              <a:srgbClr val="FF6600"/>
            </a:solidFill>
            <a:round/>
            <a:headEnd type="oval" w="med" len="med"/>
            <a:tailEnd type="triangle" w="med" len="med"/>
          </a:ln>
          <a:effectLst/>
        </p:spPr>
        <p:txBody>
          <a:bodyPr wrap="none"/>
          <a:lstStyle/>
          <a:p>
            <a:endParaRPr lang="en-US"/>
          </a:p>
        </p:txBody>
      </p:sp>
      <p:sp>
        <p:nvSpPr>
          <p:cNvPr id="410660" name="Text Box 36"/>
          <p:cNvSpPr txBox="1">
            <a:spLocks noChangeArrowheads="1"/>
          </p:cNvSpPr>
          <p:nvPr/>
        </p:nvSpPr>
        <p:spPr bwMode="auto">
          <a:xfrm>
            <a:off x="3078163" y="4870450"/>
            <a:ext cx="488950" cy="457200"/>
          </a:xfrm>
          <a:prstGeom prst="rect">
            <a:avLst/>
          </a:prstGeom>
          <a:noFill/>
          <a:ln w="12700">
            <a:noFill/>
            <a:miter lim="800000"/>
            <a:headEnd/>
            <a:tailEnd/>
          </a:ln>
          <a:effectLst/>
        </p:spPr>
        <p:txBody>
          <a:bodyPr wrap="none">
            <a:spAutoFit/>
          </a:bodyPr>
          <a:lstStyle/>
          <a:p>
            <a:r>
              <a:rPr lang="en-IE" sz="2400" i="1">
                <a:latin typeface="Times New Roman" pitchFamily="18" charset="0"/>
                <a:cs typeface="Times New Roman" pitchFamily="18" charset="0"/>
              </a:rPr>
              <a:t>N</a:t>
            </a:r>
            <a:r>
              <a:rPr lang="en-IE" sz="2400" i="1" baseline="-25000">
                <a:latin typeface="Times New Roman" pitchFamily="18" charset="0"/>
                <a:cs typeface="Times New Roman" pitchFamily="18" charset="0"/>
              </a:rPr>
              <a:t>5</a:t>
            </a:r>
            <a:endParaRPr lang="en-GB" sz="2400" i="1">
              <a:latin typeface="Times New Roman" pitchFamily="18" charset="0"/>
              <a:cs typeface="Times New Roman" pitchFamily="18" charset="0"/>
            </a:endParaRPr>
          </a:p>
        </p:txBody>
      </p:sp>
      <p:graphicFrame>
        <p:nvGraphicFramePr>
          <p:cNvPr id="410661" name="Object 37"/>
          <p:cNvGraphicFramePr>
            <a:graphicFrameLocks noChangeAspect="1"/>
          </p:cNvGraphicFramePr>
          <p:nvPr/>
        </p:nvGraphicFramePr>
        <p:xfrm>
          <a:off x="4902200" y="3654425"/>
          <a:ext cx="3929063" cy="946150"/>
        </p:xfrm>
        <a:graphic>
          <a:graphicData uri="http://schemas.openxmlformats.org/presentationml/2006/ole">
            <p:oleObj spid="_x0000_s8195" name="Equation" r:id="rId4" imgW="1790640" imgH="431640" progId="Equation.3">
              <p:embed/>
            </p:oleObj>
          </a:graphicData>
        </a:graphic>
      </p:graphicFrame>
      <p:sp>
        <p:nvSpPr>
          <p:cNvPr id="410662" name="Line 38"/>
          <p:cNvSpPr>
            <a:spLocks noChangeShapeType="1"/>
          </p:cNvSpPr>
          <p:nvPr/>
        </p:nvSpPr>
        <p:spPr bwMode="auto">
          <a:xfrm flipV="1">
            <a:off x="1931988" y="4562475"/>
            <a:ext cx="714375" cy="307975"/>
          </a:xfrm>
          <a:prstGeom prst="line">
            <a:avLst/>
          </a:prstGeom>
          <a:noFill/>
          <a:ln w="38100">
            <a:solidFill>
              <a:srgbClr val="FF6600"/>
            </a:solidFill>
            <a:round/>
            <a:headEnd type="oval" w="med" len="med"/>
            <a:tailEnd type="triangle" w="med" len="med"/>
          </a:ln>
          <a:effectLst/>
        </p:spPr>
        <p:txBody>
          <a:bodyPr wrap="none"/>
          <a:lstStyle/>
          <a:p>
            <a:endParaRPr lang="en-US"/>
          </a:p>
        </p:txBody>
      </p:sp>
      <p:sp>
        <p:nvSpPr>
          <p:cNvPr id="410663" name="Text Box 39"/>
          <p:cNvSpPr txBox="1">
            <a:spLocks noChangeArrowheads="1"/>
          </p:cNvSpPr>
          <p:nvPr/>
        </p:nvSpPr>
        <p:spPr bwMode="auto">
          <a:xfrm>
            <a:off x="2595563" y="4257675"/>
            <a:ext cx="488950" cy="457200"/>
          </a:xfrm>
          <a:prstGeom prst="rect">
            <a:avLst/>
          </a:prstGeom>
          <a:noFill/>
          <a:ln w="12700">
            <a:noFill/>
            <a:miter lim="800000"/>
            <a:headEnd/>
            <a:tailEnd/>
          </a:ln>
          <a:effectLst/>
        </p:spPr>
        <p:txBody>
          <a:bodyPr wrap="none">
            <a:spAutoFit/>
          </a:bodyPr>
          <a:lstStyle/>
          <a:p>
            <a:pPr algn="ctr"/>
            <a:r>
              <a:rPr lang="en-IE" sz="2400" i="1">
                <a:latin typeface="Times New Roman" pitchFamily="18" charset="0"/>
                <a:cs typeface="Times New Roman" pitchFamily="18" charset="0"/>
              </a:rPr>
              <a:t>N</a:t>
            </a:r>
            <a:r>
              <a:rPr lang="en-IE" sz="2400" i="1" baseline="-25000">
                <a:latin typeface="Times New Roman" pitchFamily="18" charset="0"/>
                <a:cs typeface="Times New Roman" pitchFamily="18" charset="0"/>
              </a:rPr>
              <a:t>p</a:t>
            </a:r>
            <a:endParaRPr lang="en-GB" sz="2400" i="1">
              <a:latin typeface="Times New Roman" pitchFamily="18" charset="0"/>
              <a:cs typeface="Times New Roman" pitchFamily="18" charset="0"/>
            </a:endParaRPr>
          </a:p>
        </p:txBody>
      </p:sp>
      <p:sp>
        <p:nvSpPr>
          <p:cNvPr id="410664" name="Text Box 40"/>
          <p:cNvSpPr txBox="1">
            <a:spLocks noChangeArrowheads="1"/>
          </p:cNvSpPr>
          <p:nvPr/>
        </p:nvSpPr>
        <p:spPr bwMode="auto">
          <a:xfrm>
            <a:off x="1677988" y="4745038"/>
            <a:ext cx="336550" cy="457200"/>
          </a:xfrm>
          <a:prstGeom prst="rect">
            <a:avLst/>
          </a:prstGeom>
          <a:noFill/>
          <a:ln w="12700">
            <a:noFill/>
            <a:miter lim="800000"/>
            <a:headEnd/>
            <a:tailEnd/>
          </a:ln>
          <a:effectLst/>
        </p:spPr>
        <p:txBody>
          <a:bodyPr wrap="none">
            <a:spAutoFit/>
          </a:bodyPr>
          <a:lstStyle/>
          <a:p>
            <a:pPr algn="ctr"/>
            <a:r>
              <a:rPr lang="en-IE" sz="2400" i="1">
                <a:latin typeface="Times New Roman" pitchFamily="18" charset="0"/>
                <a:cs typeface="Times New Roman" pitchFamily="18" charset="0"/>
              </a:rPr>
              <a:t>p</a:t>
            </a:r>
            <a:endParaRPr lang="en-GB" sz="2400" i="1">
              <a:latin typeface="Times New Roman" pitchFamily="18" charset="0"/>
              <a:cs typeface="Times New Roman" pitchFamily="18" charset="0"/>
            </a:endParaRPr>
          </a:p>
        </p:txBody>
      </p:sp>
      <p:graphicFrame>
        <p:nvGraphicFramePr>
          <p:cNvPr id="410665" name="Object 41"/>
          <p:cNvGraphicFramePr>
            <a:graphicFrameLocks noChangeAspect="1"/>
          </p:cNvGraphicFramePr>
          <p:nvPr/>
        </p:nvGraphicFramePr>
        <p:xfrm>
          <a:off x="4870450" y="4735513"/>
          <a:ext cx="4040188" cy="1001712"/>
        </p:xfrm>
        <a:graphic>
          <a:graphicData uri="http://schemas.openxmlformats.org/presentationml/2006/ole">
            <p:oleObj spid="_x0000_s8196" name="Equation" r:id="rId5" imgW="1841400" imgH="4572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6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06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06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06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06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06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06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06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06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06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33" grpId="0" animBg="1"/>
      <p:bldP spid="410644" grpId="0"/>
      <p:bldP spid="410659" grpId="0" animBg="1"/>
      <p:bldP spid="410660" grpId="0"/>
      <p:bldP spid="410662" grpId="0" animBg="1"/>
      <p:bldP spid="410663" grpId="0"/>
      <p:bldP spid="41066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85800" y="76200"/>
            <a:ext cx="7772400" cy="1143000"/>
          </a:xfrm>
        </p:spPr>
        <p:txBody>
          <a:bodyPr/>
          <a:lstStyle/>
          <a:p>
            <a:r>
              <a:rPr lang="en-US"/>
              <a:t>Distributed Light Source </a:t>
            </a:r>
          </a:p>
        </p:txBody>
      </p:sp>
      <p:sp>
        <p:nvSpPr>
          <p:cNvPr id="14339" name="Rectangle 3"/>
          <p:cNvSpPr>
            <a:spLocks noGrp="1" noChangeArrowheads="1"/>
          </p:cNvSpPr>
          <p:nvPr>
            <p:ph type="body" idx="1"/>
          </p:nvPr>
        </p:nvSpPr>
        <p:spPr>
          <a:xfrm>
            <a:off x="685800" y="1219200"/>
            <a:ext cx="7772400" cy="5334000"/>
          </a:xfrm>
        </p:spPr>
        <p:txBody>
          <a:bodyPr/>
          <a:lstStyle/>
          <a:p>
            <a:r>
              <a:rPr lang="en-US" sz="2800"/>
              <a:t>A nearby source, such as </a:t>
            </a:r>
          </a:p>
          <a:p>
            <a:pPr>
              <a:buFontTx/>
              <a:buNone/>
            </a:pPr>
            <a:r>
              <a:rPr lang="en-US" sz="2800"/>
              <a:t>	the long fluoresent light.</a:t>
            </a:r>
          </a:p>
          <a:p>
            <a:r>
              <a:rPr lang="en-US" sz="2800"/>
              <a:t>All of the rays from a </a:t>
            </a:r>
          </a:p>
          <a:p>
            <a:pPr>
              <a:buFontTx/>
              <a:buNone/>
            </a:pPr>
            <a:r>
              <a:rPr lang="en-US" sz="2800"/>
              <a:t>	directional/distributed </a:t>
            </a:r>
          </a:p>
          <a:p>
            <a:pPr>
              <a:buFontTx/>
              <a:buNone/>
            </a:pPr>
            <a:r>
              <a:rPr lang="en-US" sz="2800"/>
              <a:t>	light source have the </a:t>
            </a:r>
          </a:p>
          <a:p>
            <a:pPr>
              <a:buFontTx/>
              <a:buNone/>
            </a:pPr>
            <a:r>
              <a:rPr lang="en-US" sz="2800"/>
              <a:t>	same direction, and no </a:t>
            </a:r>
          </a:p>
          <a:p>
            <a:pPr>
              <a:buFontTx/>
              <a:buNone/>
            </a:pPr>
            <a:r>
              <a:rPr lang="en-US" sz="2800"/>
              <a:t>	point of origin. </a:t>
            </a:r>
          </a:p>
          <a:p>
            <a:r>
              <a:rPr lang="en-US" sz="2800"/>
              <a:t>It is as if the light source was infinitely far away from the surface that it is illuminating. </a:t>
            </a:r>
          </a:p>
          <a:p>
            <a:r>
              <a:rPr lang="en-US" sz="2800"/>
              <a:t>Sunlight is an example of an infinite light source.  </a:t>
            </a:r>
          </a:p>
        </p:txBody>
      </p:sp>
      <p:grpSp>
        <p:nvGrpSpPr>
          <p:cNvPr id="14351" name="Group 15"/>
          <p:cNvGrpSpPr>
            <a:grpSpLocks noChangeAspect="1"/>
          </p:cNvGrpSpPr>
          <p:nvPr/>
        </p:nvGrpSpPr>
        <p:grpSpPr bwMode="auto">
          <a:xfrm>
            <a:off x="5029200" y="1660525"/>
            <a:ext cx="3689350" cy="2682875"/>
            <a:chOff x="2520" y="9000"/>
            <a:chExt cx="3960" cy="2880"/>
          </a:xfrm>
        </p:grpSpPr>
        <p:grpSp>
          <p:nvGrpSpPr>
            <p:cNvPr id="14352" name="Group 16"/>
            <p:cNvGrpSpPr>
              <a:grpSpLocks noChangeAspect="1"/>
            </p:cNvGrpSpPr>
            <p:nvPr/>
          </p:nvGrpSpPr>
          <p:grpSpPr bwMode="auto">
            <a:xfrm>
              <a:off x="3396" y="9000"/>
              <a:ext cx="2843" cy="1624"/>
              <a:chOff x="3396" y="9000"/>
              <a:chExt cx="2843" cy="1624"/>
            </a:xfrm>
          </p:grpSpPr>
          <p:sp>
            <p:nvSpPr>
              <p:cNvPr id="14353" name="AutoShape 17"/>
              <p:cNvSpPr>
                <a:spLocks noChangeAspect="1" noChangeArrowheads="1"/>
              </p:cNvSpPr>
              <p:nvPr/>
            </p:nvSpPr>
            <p:spPr bwMode="auto">
              <a:xfrm rot="791690">
                <a:off x="3396" y="9537"/>
                <a:ext cx="540" cy="1080"/>
              </a:xfrm>
              <a:prstGeom prst="triangle">
                <a:avLst>
                  <a:gd name="adj" fmla="val 59963"/>
                </a:avLst>
              </a:prstGeom>
              <a:solidFill>
                <a:srgbClr val="C0C0C0"/>
              </a:solidFill>
              <a:ln w="9525">
                <a:solidFill>
                  <a:srgbClr val="000000"/>
                </a:solidFill>
                <a:miter lim="800000"/>
                <a:headEnd/>
                <a:tailEnd/>
              </a:ln>
            </p:spPr>
            <p:txBody>
              <a:bodyPr/>
              <a:lstStyle/>
              <a:p>
                <a:endParaRPr lang="en-US"/>
              </a:p>
            </p:txBody>
          </p:sp>
          <p:sp>
            <p:nvSpPr>
              <p:cNvPr id="14354" name="AutoShape 18"/>
              <p:cNvSpPr>
                <a:spLocks noChangeAspect="1" noChangeArrowheads="1"/>
              </p:cNvSpPr>
              <p:nvPr/>
            </p:nvSpPr>
            <p:spPr bwMode="auto">
              <a:xfrm rot="-1120495">
                <a:off x="3635" y="9571"/>
                <a:ext cx="687" cy="1053"/>
              </a:xfrm>
              <a:prstGeom prst="triangle">
                <a:avLst>
                  <a:gd name="adj" fmla="val 51852"/>
                </a:avLst>
              </a:prstGeom>
              <a:solidFill>
                <a:srgbClr val="FFFFFF"/>
              </a:solidFill>
              <a:ln w="9525">
                <a:solidFill>
                  <a:srgbClr val="000000"/>
                </a:solidFill>
                <a:miter lim="800000"/>
                <a:headEnd/>
                <a:tailEnd/>
              </a:ln>
            </p:spPr>
            <p:txBody>
              <a:bodyPr/>
              <a:lstStyle/>
              <a:p>
                <a:endParaRPr lang="en-US"/>
              </a:p>
            </p:txBody>
          </p:sp>
          <p:sp>
            <p:nvSpPr>
              <p:cNvPr id="14355" name="Line 19"/>
              <p:cNvSpPr>
                <a:spLocks noChangeAspect="1" noChangeShapeType="1"/>
              </p:cNvSpPr>
              <p:nvPr/>
            </p:nvSpPr>
            <p:spPr bwMode="auto">
              <a:xfrm flipH="1">
                <a:off x="4320" y="9000"/>
                <a:ext cx="360" cy="360"/>
              </a:xfrm>
              <a:prstGeom prst="line">
                <a:avLst/>
              </a:prstGeom>
              <a:noFill/>
              <a:ln w="9525">
                <a:solidFill>
                  <a:srgbClr val="000000"/>
                </a:solidFill>
                <a:round/>
                <a:headEnd/>
                <a:tailEnd type="triangle" w="med" len="med"/>
              </a:ln>
            </p:spPr>
            <p:txBody>
              <a:bodyPr/>
              <a:lstStyle/>
              <a:p>
                <a:endParaRPr lang="en-US"/>
              </a:p>
            </p:txBody>
          </p:sp>
          <p:sp>
            <p:nvSpPr>
              <p:cNvPr id="14356" name="Line 20"/>
              <p:cNvSpPr>
                <a:spLocks noChangeAspect="1" noChangeShapeType="1"/>
              </p:cNvSpPr>
              <p:nvPr/>
            </p:nvSpPr>
            <p:spPr bwMode="auto">
              <a:xfrm flipH="1">
                <a:off x="4500" y="9180"/>
                <a:ext cx="360" cy="360"/>
              </a:xfrm>
              <a:prstGeom prst="line">
                <a:avLst/>
              </a:prstGeom>
              <a:noFill/>
              <a:ln w="9525">
                <a:solidFill>
                  <a:srgbClr val="000000"/>
                </a:solidFill>
                <a:round/>
                <a:headEnd/>
                <a:tailEnd type="triangle" w="med" len="med"/>
              </a:ln>
            </p:spPr>
            <p:txBody>
              <a:bodyPr/>
              <a:lstStyle/>
              <a:p>
                <a:endParaRPr lang="en-US"/>
              </a:p>
            </p:txBody>
          </p:sp>
          <p:sp>
            <p:nvSpPr>
              <p:cNvPr id="14357" name="Line 21"/>
              <p:cNvSpPr>
                <a:spLocks noChangeAspect="1" noChangeShapeType="1"/>
              </p:cNvSpPr>
              <p:nvPr/>
            </p:nvSpPr>
            <p:spPr bwMode="auto">
              <a:xfrm flipH="1">
                <a:off x="4680" y="9360"/>
                <a:ext cx="360" cy="360"/>
              </a:xfrm>
              <a:prstGeom prst="line">
                <a:avLst/>
              </a:prstGeom>
              <a:noFill/>
              <a:ln w="9525">
                <a:solidFill>
                  <a:srgbClr val="000000"/>
                </a:solidFill>
                <a:round/>
                <a:headEnd/>
                <a:tailEnd type="triangle" w="med" len="med"/>
              </a:ln>
            </p:spPr>
            <p:txBody>
              <a:bodyPr/>
              <a:lstStyle/>
              <a:p>
                <a:endParaRPr lang="en-US"/>
              </a:p>
            </p:txBody>
          </p:sp>
          <p:sp>
            <p:nvSpPr>
              <p:cNvPr id="14358" name="Line 22"/>
              <p:cNvSpPr>
                <a:spLocks noChangeAspect="1" noChangeShapeType="1"/>
              </p:cNvSpPr>
              <p:nvPr/>
            </p:nvSpPr>
            <p:spPr bwMode="auto">
              <a:xfrm flipH="1">
                <a:off x="4860" y="9540"/>
                <a:ext cx="360" cy="360"/>
              </a:xfrm>
              <a:prstGeom prst="line">
                <a:avLst/>
              </a:prstGeom>
              <a:noFill/>
              <a:ln w="9525">
                <a:solidFill>
                  <a:srgbClr val="000000"/>
                </a:solidFill>
                <a:round/>
                <a:headEnd/>
                <a:tailEnd type="triangle" w="med" len="med"/>
              </a:ln>
            </p:spPr>
            <p:txBody>
              <a:bodyPr/>
              <a:lstStyle/>
              <a:p>
                <a:endParaRPr lang="en-US"/>
              </a:p>
            </p:txBody>
          </p:sp>
          <p:sp>
            <p:nvSpPr>
              <p:cNvPr id="14359" name="Line 23"/>
              <p:cNvSpPr>
                <a:spLocks noChangeAspect="1" noChangeShapeType="1"/>
              </p:cNvSpPr>
              <p:nvPr/>
            </p:nvSpPr>
            <p:spPr bwMode="auto">
              <a:xfrm flipH="1">
                <a:off x="5040" y="9720"/>
                <a:ext cx="360" cy="360"/>
              </a:xfrm>
              <a:prstGeom prst="line">
                <a:avLst/>
              </a:prstGeom>
              <a:noFill/>
              <a:ln w="9525">
                <a:solidFill>
                  <a:srgbClr val="000000"/>
                </a:solidFill>
                <a:round/>
                <a:headEnd/>
                <a:tailEnd type="triangle" w="med" len="med"/>
              </a:ln>
            </p:spPr>
            <p:txBody>
              <a:bodyPr/>
              <a:lstStyle/>
              <a:p>
                <a:endParaRPr lang="en-US"/>
              </a:p>
            </p:txBody>
          </p:sp>
          <p:sp>
            <p:nvSpPr>
              <p:cNvPr id="14360" name="Line 24"/>
              <p:cNvSpPr>
                <a:spLocks noChangeAspect="1" noChangeShapeType="1"/>
              </p:cNvSpPr>
              <p:nvPr/>
            </p:nvSpPr>
            <p:spPr bwMode="auto">
              <a:xfrm flipH="1">
                <a:off x="5220" y="9900"/>
                <a:ext cx="360" cy="360"/>
              </a:xfrm>
              <a:prstGeom prst="line">
                <a:avLst/>
              </a:prstGeom>
              <a:noFill/>
              <a:ln w="9525">
                <a:solidFill>
                  <a:srgbClr val="000000"/>
                </a:solidFill>
                <a:round/>
                <a:headEnd/>
                <a:tailEnd type="triangle" w="med" len="med"/>
              </a:ln>
            </p:spPr>
            <p:txBody>
              <a:bodyPr/>
              <a:lstStyle/>
              <a:p>
                <a:endParaRPr lang="en-US"/>
              </a:p>
            </p:txBody>
          </p:sp>
          <p:sp>
            <p:nvSpPr>
              <p:cNvPr id="14361" name="AutoShape 25"/>
              <p:cNvSpPr>
                <a:spLocks noChangeAspect="1" noChangeArrowheads="1"/>
              </p:cNvSpPr>
              <p:nvPr/>
            </p:nvSpPr>
            <p:spPr bwMode="auto">
              <a:xfrm rot="2509336">
                <a:off x="4439" y="9157"/>
                <a:ext cx="1800" cy="180"/>
              </a:xfrm>
              <a:prstGeom prst="roundRect">
                <a:avLst>
                  <a:gd name="adj" fmla="val 41667"/>
                </a:avLst>
              </a:prstGeom>
              <a:solidFill>
                <a:srgbClr val="FFFF00"/>
              </a:solidFill>
              <a:ln w="9525">
                <a:solidFill>
                  <a:srgbClr val="000000"/>
                </a:solidFill>
                <a:round/>
                <a:headEnd/>
                <a:tailEnd/>
              </a:ln>
            </p:spPr>
            <p:txBody>
              <a:bodyPr/>
              <a:lstStyle/>
              <a:p>
                <a:endParaRPr lang="en-US"/>
              </a:p>
            </p:txBody>
          </p:sp>
        </p:grpSp>
        <p:sp>
          <p:nvSpPr>
            <p:cNvPr id="14362" name="Text Box 26"/>
            <p:cNvSpPr txBox="1">
              <a:spLocks noChangeAspect="1" noChangeArrowheads="1"/>
            </p:cNvSpPr>
            <p:nvPr/>
          </p:nvSpPr>
          <p:spPr bwMode="auto">
            <a:xfrm>
              <a:off x="2520" y="10800"/>
              <a:ext cx="3960" cy="1080"/>
            </a:xfrm>
            <a:prstGeom prst="rect">
              <a:avLst/>
            </a:prstGeom>
            <a:solidFill>
              <a:srgbClr val="FFFFFF"/>
            </a:solidFill>
            <a:ln w="9525">
              <a:noFill/>
              <a:miter lim="800000"/>
              <a:headEnd/>
              <a:tailEnd/>
            </a:ln>
          </p:spPr>
          <p:txBody>
            <a:bodyPr/>
            <a:lstStyle/>
            <a:p>
              <a:pPr algn="ctr" eaLnBrk="0" hangingPunct="0"/>
              <a:r>
                <a:rPr lang="en-US" b="1" dirty="0"/>
                <a:t>Fig. 3</a:t>
              </a:r>
            </a:p>
            <a:p>
              <a:pPr algn="ctr" eaLnBrk="0" hangingPunct="0"/>
              <a:r>
                <a:rPr lang="en-US" dirty="0"/>
                <a:t>An object illuminated with a distributed light source.</a:t>
              </a: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body" idx="1"/>
          </p:nvPr>
        </p:nvSpPr>
        <p:spPr/>
        <p:txBody>
          <a:bodyPr/>
          <a:lstStyle/>
          <a:p>
            <a:r>
              <a:rPr lang="en-US" dirty="0"/>
              <a:t>Produce more accurate results.</a:t>
            </a:r>
          </a:p>
          <a:p>
            <a:r>
              <a:rPr lang="en-US" dirty="0"/>
              <a:t>Trade-off: Phong shading requires a lot of calculations.</a:t>
            </a:r>
          </a:p>
          <a:p>
            <a:r>
              <a:rPr lang="en-US" dirty="0"/>
              <a:t>Bishop &amp; Weimer developed </a:t>
            </a:r>
            <a:r>
              <a:rPr lang="en-US" b="1" dirty="0" smtClean="0"/>
              <a:t>Fast Phong Shading </a:t>
            </a:r>
            <a:r>
              <a:rPr lang="en-US" dirty="0" smtClean="0"/>
              <a:t>approximation </a:t>
            </a:r>
            <a:r>
              <a:rPr lang="en-US" dirty="0"/>
              <a:t>using Taylor series </a:t>
            </a:r>
            <a:r>
              <a:rPr lang="en-US" dirty="0" smtClean="0"/>
              <a:t>expansion.</a:t>
            </a:r>
          </a:p>
          <a:p>
            <a:r>
              <a:rPr lang="en-US" b="1" dirty="0" smtClean="0"/>
              <a:t>Fast Phong Shading </a:t>
            </a:r>
            <a:r>
              <a:rPr lang="en-US" dirty="0" smtClean="0"/>
              <a:t>(See yourself)</a:t>
            </a:r>
            <a:endParaRPr lang="en-US" dirty="0"/>
          </a:p>
        </p:txBody>
      </p:sp>
      <p:sp>
        <p:nvSpPr>
          <p:cNvPr id="26628" name="Rectangle 4"/>
          <p:cNvSpPr>
            <a:spLocks noGrp="1" noChangeArrowheads="1"/>
          </p:cNvSpPr>
          <p:nvPr>
            <p:ph type="title"/>
          </p:nvPr>
        </p:nvSpPr>
        <p:spPr>
          <a:noFill/>
          <a:ln/>
        </p:spPr>
        <p:txBody>
          <a:bodyPr/>
          <a:lstStyle/>
          <a:p>
            <a:r>
              <a:rPr lang="en-US"/>
              <a:t>Phong Shading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533400" y="0"/>
            <a:ext cx="8001000" cy="1143000"/>
          </a:xfrm>
        </p:spPr>
        <p:txBody>
          <a:bodyPr/>
          <a:lstStyle/>
          <a:p>
            <a:r>
              <a:rPr lang="en-US" sz="4000"/>
              <a:t>Polygon Shading Methods - Example</a:t>
            </a:r>
          </a:p>
        </p:txBody>
      </p:sp>
      <p:pic>
        <p:nvPicPr>
          <p:cNvPr id="27653" name="Picture 5" descr="Images\flat.jpg"/>
          <p:cNvPicPr>
            <a:picLocks noChangeAspect="1" noChangeArrowheads="1"/>
          </p:cNvPicPr>
          <p:nvPr/>
        </p:nvPicPr>
        <p:blipFill>
          <a:blip r:embed="rId3" cstate="print"/>
          <a:srcRect/>
          <a:stretch>
            <a:fillRect/>
          </a:stretch>
        </p:blipFill>
        <p:spPr bwMode="auto">
          <a:xfrm>
            <a:off x="4648200" y="990600"/>
            <a:ext cx="3606800" cy="2719388"/>
          </a:xfrm>
          <a:prstGeom prst="rect">
            <a:avLst/>
          </a:prstGeom>
          <a:noFill/>
          <a:ln w="9525">
            <a:noFill/>
            <a:miter lim="800000"/>
            <a:headEnd/>
            <a:tailEnd/>
          </a:ln>
        </p:spPr>
      </p:pic>
      <p:pic>
        <p:nvPicPr>
          <p:cNvPr id="27654" name="Picture 6" descr="Images\Gouraud.jpg"/>
          <p:cNvPicPr>
            <a:picLocks noChangeAspect="1" noChangeArrowheads="1"/>
          </p:cNvPicPr>
          <p:nvPr/>
        </p:nvPicPr>
        <p:blipFill>
          <a:blip r:embed="rId4" cstate="print"/>
          <a:srcRect/>
          <a:stretch>
            <a:fillRect/>
          </a:stretch>
        </p:blipFill>
        <p:spPr bwMode="auto">
          <a:xfrm>
            <a:off x="762000" y="3895725"/>
            <a:ext cx="3656013" cy="2581275"/>
          </a:xfrm>
          <a:prstGeom prst="rect">
            <a:avLst/>
          </a:prstGeom>
          <a:noFill/>
          <a:ln w="9525">
            <a:noFill/>
            <a:miter lim="800000"/>
            <a:headEnd/>
            <a:tailEnd/>
          </a:ln>
        </p:spPr>
      </p:pic>
      <p:pic>
        <p:nvPicPr>
          <p:cNvPr id="27655" name="Picture 7" descr="Images\Phong.jpg"/>
          <p:cNvPicPr>
            <a:picLocks noChangeAspect="1" noChangeArrowheads="1"/>
          </p:cNvPicPr>
          <p:nvPr/>
        </p:nvPicPr>
        <p:blipFill>
          <a:blip r:embed="rId5" cstate="print"/>
          <a:srcRect/>
          <a:stretch>
            <a:fillRect/>
          </a:stretch>
        </p:blipFill>
        <p:spPr bwMode="auto">
          <a:xfrm>
            <a:off x="4648200" y="3895725"/>
            <a:ext cx="3606800" cy="2581275"/>
          </a:xfrm>
          <a:prstGeom prst="rect">
            <a:avLst/>
          </a:prstGeom>
          <a:noFill/>
          <a:ln w="9525">
            <a:noFill/>
            <a:miter lim="800000"/>
            <a:headEnd/>
            <a:tailEnd/>
          </a:ln>
        </p:spPr>
      </p:pic>
      <p:graphicFrame>
        <p:nvGraphicFramePr>
          <p:cNvPr id="27656" name="Object 8"/>
          <p:cNvGraphicFramePr>
            <a:graphicFrameLocks/>
          </p:cNvGraphicFramePr>
          <p:nvPr/>
        </p:nvGraphicFramePr>
        <p:xfrm>
          <a:off x="762000" y="990600"/>
          <a:ext cx="3656013" cy="2720975"/>
        </p:xfrm>
        <a:graphic>
          <a:graphicData uri="http://schemas.openxmlformats.org/presentationml/2006/ole">
            <p:oleObj spid="_x0000_s7170" name="Photo Editor Photo" r:id="rId6" imgW="6152381" imgH="4029637" progId="">
              <p:embed/>
            </p:oleObj>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24" name="Rectangle 8"/>
          <p:cNvSpPr>
            <a:spLocks noGrp="1" noChangeArrowheads="1"/>
          </p:cNvSpPr>
          <p:nvPr>
            <p:ph type="title"/>
          </p:nvPr>
        </p:nvSpPr>
        <p:spPr>
          <a:ln/>
        </p:spPr>
        <p:txBody>
          <a:bodyPr/>
          <a:lstStyle/>
          <a:p>
            <a:r>
              <a:rPr lang="en-IE" sz="3600"/>
              <a:t>No Surface Rendering Vs Flat Surface Rendering</a:t>
            </a:r>
            <a:endParaRPr lang="en-GB" sz="3600"/>
          </a:p>
        </p:txBody>
      </p:sp>
      <p:pic>
        <p:nvPicPr>
          <p:cNvPr id="393220" name="Picture 4"/>
          <p:cNvPicPr>
            <a:picLocks noChangeAspect="1" noChangeArrowheads="1"/>
          </p:cNvPicPr>
          <p:nvPr/>
        </p:nvPicPr>
        <p:blipFill>
          <a:blip r:embed="rId2" cstate="print"/>
          <a:srcRect/>
          <a:stretch>
            <a:fillRect/>
          </a:stretch>
        </p:blipFill>
        <p:spPr bwMode="auto">
          <a:xfrm>
            <a:off x="36513" y="1668463"/>
            <a:ext cx="4498975" cy="2998787"/>
          </a:xfrm>
          <a:prstGeom prst="rect">
            <a:avLst/>
          </a:prstGeom>
          <a:noFill/>
          <a:ln w="12700">
            <a:noFill/>
            <a:miter lim="800000"/>
            <a:headEnd/>
            <a:tailEnd/>
          </a:ln>
          <a:effectLst/>
        </p:spPr>
      </p:pic>
      <p:pic>
        <p:nvPicPr>
          <p:cNvPr id="393221" name="Picture 5"/>
          <p:cNvPicPr>
            <a:picLocks noChangeAspect="1" noChangeArrowheads="1"/>
          </p:cNvPicPr>
          <p:nvPr/>
        </p:nvPicPr>
        <p:blipFill>
          <a:blip r:embed="rId3" cstate="print"/>
          <a:srcRect/>
          <a:stretch>
            <a:fillRect/>
          </a:stretch>
        </p:blipFill>
        <p:spPr bwMode="auto">
          <a:xfrm>
            <a:off x="4606925" y="1668463"/>
            <a:ext cx="4498975" cy="3000375"/>
          </a:xfrm>
          <a:prstGeom prst="rect">
            <a:avLst/>
          </a:prstGeom>
          <a:noFill/>
          <a:ln w="12700">
            <a:noFill/>
            <a:miter lim="800000"/>
            <a:headEnd/>
            <a:tailEnd/>
          </a:ln>
          <a:effectLst/>
        </p:spPr>
      </p:pic>
      <p:sp>
        <p:nvSpPr>
          <p:cNvPr id="393222" name="Text Box 6"/>
          <p:cNvSpPr txBox="1">
            <a:spLocks noChangeArrowheads="1"/>
          </p:cNvSpPr>
          <p:nvPr/>
        </p:nvSpPr>
        <p:spPr bwMode="auto">
          <a:xfrm>
            <a:off x="5195888" y="4751388"/>
            <a:ext cx="3321050" cy="457200"/>
          </a:xfrm>
          <a:prstGeom prst="rect">
            <a:avLst/>
          </a:prstGeom>
          <a:noFill/>
          <a:ln w="12700">
            <a:noFill/>
            <a:miter lim="800000"/>
            <a:headEnd/>
            <a:tailEnd/>
          </a:ln>
          <a:effectLst/>
        </p:spPr>
        <p:txBody>
          <a:bodyPr wrap="none">
            <a:spAutoFit/>
          </a:bodyPr>
          <a:lstStyle/>
          <a:p>
            <a:pPr algn="ctr"/>
            <a:r>
              <a:rPr lang="en-IE" sz="2400"/>
              <a:t>Flat Surface Rendering</a:t>
            </a:r>
            <a:endParaRPr lang="en-GB" sz="2400"/>
          </a:p>
        </p:txBody>
      </p:sp>
      <p:sp>
        <p:nvSpPr>
          <p:cNvPr id="393223" name="Text Box 7"/>
          <p:cNvSpPr txBox="1">
            <a:spLocks noChangeArrowheads="1"/>
          </p:cNvSpPr>
          <p:nvPr/>
        </p:nvSpPr>
        <p:spPr bwMode="auto">
          <a:xfrm>
            <a:off x="687388" y="4751388"/>
            <a:ext cx="3203575" cy="457200"/>
          </a:xfrm>
          <a:prstGeom prst="rect">
            <a:avLst/>
          </a:prstGeom>
          <a:noFill/>
          <a:ln w="12700">
            <a:noFill/>
            <a:miter lim="800000"/>
            <a:headEnd/>
            <a:tailEnd/>
          </a:ln>
          <a:effectLst/>
        </p:spPr>
        <p:txBody>
          <a:bodyPr wrap="none">
            <a:spAutoFit/>
          </a:bodyPr>
          <a:lstStyle/>
          <a:p>
            <a:pPr algn="ctr"/>
            <a:r>
              <a:rPr lang="en-IE" sz="2400"/>
              <a:t>No Surface Rendering</a:t>
            </a:r>
            <a:endParaRPr lang="en-GB" sz="240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a:ln/>
        </p:spPr>
        <p:txBody>
          <a:bodyPr/>
          <a:lstStyle/>
          <a:p>
            <a:r>
              <a:rPr lang="en-IE"/>
              <a:t>Gouraud Surface Rendering</a:t>
            </a:r>
            <a:endParaRPr lang="en-GB"/>
          </a:p>
        </p:txBody>
      </p:sp>
      <p:pic>
        <p:nvPicPr>
          <p:cNvPr id="387076" name="Picture 4"/>
          <p:cNvPicPr>
            <a:picLocks noChangeAspect="1" noChangeArrowheads="1"/>
          </p:cNvPicPr>
          <p:nvPr/>
        </p:nvPicPr>
        <p:blipFill>
          <a:blip r:embed="rId2" cstate="print"/>
          <a:srcRect/>
          <a:stretch>
            <a:fillRect/>
          </a:stretch>
        </p:blipFill>
        <p:spPr bwMode="auto">
          <a:xfrm>
            <a:off x="904875" y="1670050"/>
            <a:ext cx="7315200" cy="4876800"/>
          </a:xfrm>
          <a:prstGeom prst="rect">
            <a:avLst/>
          </a:prstGeom>
          <a:noFill/>
          <a:ln w="12700">
            <a:no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a:ln/>
        </p:spPr>
        <p:txBody>
          <a:bodyPr/>
          <a:lstStyle/>
          <a:p>
            <a:r>
              <a:rPr lang="en-IE" sz="3600"/>
              <a:t>No Surface Rendering Vs Flat Surface Rendering</a:t>
            </a:r>
            <a:endParaRPr lang="en-GB" sz="3600"/>
          </a:p>
        </p:txBody>
      </p:sp>
      <p:pic>
        <p:nvPicPr>
          <p:cNvPr id="395268" name="Picture 4"/>
          <p:cNvPicPr>
            <a:picLocks noChangeAspect="1" noChangeArrowheads="1"/>
          </p:cNvPicPr>
          <p:nvPr/>
        </p:nvPicPr>
        <p:blipFill>
          <a:blip r:embed="rId2" cstate="print"/>
          <a:srcRect/>
          <a:stretch>
            <a:fillRect/>
          </a:stretch>
        </p:blipFill>
        <p:spPr bwMode="auto">
          <a:xfrm>
            <a:off x="41275" y="1670050"/>
            <a:ext cx="4498975" cy="3000375"/>
          </a:xfrm>
          <a:prstGeom prst="rect">
            <a:avLst/>
          </a:prstGeom>
          <a:noFill/>
          <a:ln w="12700">
            <a:noFill/>
            <a:miter lim="800000"/>
            <a:headEnd/>
            <a:tailEnd/>
          </a:ln>
          <a:effectLst/>
        </p:spPr>
      </p:pic>
      <p:sp>
        <p:nvSpPr>
          <p:cNvPr id="395269" name="Text Box 5"/>
          <p:cNvSpPr txBox="1">
            <a:spLocks noChangeArrowheads="1"/>
          </p:cNvSpPr>
          <p:nvPr/>
        </p:nvSpPr>
        <p:spPr bwMode="auto">
          <a:xfrm>
            <a:off x="4859338" y="4751388"/>
            <a:ext cx="4000500" cy="457200"/>
          </a:xfrm>
          <a:prstGeom prst="rect">
            <a:avLst/>
          </a:prstGeom>
          <a:noFill/>
          <a:ln w="12700">
            <a:noFill/>
            <a:miter lim="800000"/>
            <a:headEnd/>
            <a:tailEnd/>
          </a:ln>
          <a:effectLst/>
        </p:spPr>
        <p:txBody>
          <a:bodyPr wrap="none">
            <a:spAutoFit/>
          </a:bodyPr>
          <a:lstStyle/>
          <a:p>
            <a:pPr algn="ctr"/>
            <a:r>
              <a:rPr lang="en-IE" sz="2400"/>
              <a:t>Gouraud Surface Rendering</a:t>
            </a:r>
            <a:endParaRPr lang="en-GB" sz="2400"/>
          </a:p>
        </p:txBody>
      </p:sp>
      <p:sp>
        <p:nvSpPr>
          <p:cNvPr id="395270" name="Text Box 6"/>
          <p:cNvSpPr txBox="1">
            <a:spLocks noChangeArrowheads="1"/>
          </p:cNvSpPr>
          <p:nvPr/>
        </p:nvSpPr>
        <p:spPr bwMode="auto">
          <a:xfrm>
            <a:off x="628650" y="4751388"/>
            <a:ext cx="3321050" cy="457200"/>
          </a:xfrm>
          <a:prstGeom prst="rect">
            <a:avLst/>
          </a:prstGeom>
          <a:noFill/>
          <a:ln w="12700">
            <a:noFill/>
            <a:miter lim="800000"/>
            <a:headEnd/>
            <a:tailEnd/>
          </a:ln>
          <a:effectLst/>
        </p:spPr>
        <p:txBody>
          <a:bodyPr wrap="none">
            <a:spAutoFit/>
          </a:bodyPr>
          <a:lstStyle/>
          <a:p>
            <a:pPr algn="ctr"/>
            <a:r>
              <a:rPr lang="en-IE" sz="2400"/>
              <a:t>Flat Surface Rendering</a:t>
            </a:r>
            <a:endParaRPr lang="en-GB" sz="2400"/>
          </a:p>
        </p:txBody>
      </p:sp>
      <p:pic>
        <p:nvPicPr>
          <p:cNvPr id="395274" name="Picture 10"/>
          <p:cNvPicPr>
            <a:picLocks noChangeAspect="1" noChangeArrowheads="1"/>
          </p:cNvPicPr>
          <p:nvPr/>
        </p:nvPicPr>
        <p:blipFill>
          <a:blip r:embed="rId3" cstate="print"/>
          <a:srcRect/>
          <a:stretch>
            <a:fillRect/>
          </a:stretch>
        </p:blipFill>
        <p:spPr bwMode="auto">
          <a:xfrm>
            <a:off x="4595813" y="1670050"/>
            <a:ext cx="4498975" cy="2998788"/>
          </a:xfrm>
          <a:prstGeom prst="rect">
            <a:avLst/>
          </a:prstGeom>
          <a:noFill/>
          <a:ln w="12700">
            <a:no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a:ln/>
        </p:spPr>
        <p:txBody>
          <a:bodyPr/>
          <a:lstStyle/>
          <a:p>
            <a:r>
              <a:rPr lang="en-IE"/>
              <a:t>Phong Surface Rendering</a:t>
            </a:r>
            <a:endParaRPr lang="en-GB"/>
          </a:p>
        </p:txBody>
      </p:sp>
      <p:pic>
        <p:nvPicPr>
          <p:cNvPr id="388100" name="Picture 4"/>
          <p:cNvPicPr>
            <a:picLocks noChangeAspect="1" noChangeArrowheads="1"/>
          </p:cNvPicPr>
          <p:nvPr/>
        </p:nvPicPr>
        <p:blipFill>
          <a:blip r:embed="rId2" cstate="print"/>
          <a:srcRect/>
          <a:stretch>
            <a:fillRect/>
          </a:stretch>
        </p:blipFill>
        <p:spPr bwMode="auto">
          <a:xfrm>
            <a:off x="904875" y="1670050"/>
            <a:ext cx="7315200" cy="4876800"/>
          </a:xfrm>
          <a:prstGeom prst="rect">
            <a:avLst/>
          </a:prstGeom>
          <a:noFill/>
          <a:ln w="12700">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a:ln/>
        </p:spPr>
        <p:txBody>
          <a:bodyPr/>
          <a:lstStyle/>
          <a:p>
            <a:r>
              <a:rPr lang="en-IE" sz="3600"/>
              <a:t>No Surface Rendering Vs Flat Surface Rendering</a:t>
            </a:r>
            <a:endParaRPr lang="en-GB" sz="3600"/>
          </a:p>
        </p:txBody>
      </p:sp>
      <p:sp>
        <p:nvSpPr>
          <p:cNvPr id="396292" name="Text Box 4"/>
          <p:cNvSpPr txBox="1">
            <a:spLocks noChangeArrowheads="1"/>
          </p:cNvSpPr>
          <p:nvPr/>
        </p:nvSpPr>
        <p:spPr bwMode="auto">
          <a:xfrm>
            <a:off x="5014913" y="4751388"/>
            <a:ext cx="3695700" cy="457200"/>
          </a:xfrm>
          <a:prstGeom prst="rect">
            <a:avLst/>
          </a:prstGeom>
          <a:noFill/>
          <a:ln w="12700">
            <a:noFill/>
            <a:miter lim="800000"/>
            <a:headEnd/>
            <a:tailEnd/>
          </a:ln>
          <a:effectLst/>
        </p:spPr>
        <p:txBody>
          <a:bodyPr wrap="none">
            <a:spAutoFit/>
          </a:bodyPr>
          <a:lstStyle/>
          <a:p>
            <a:pPr algn="ctr"/>
            <a:r>
              <a:rPr lang="en-IE" sz="2400"/>
              <a:t>Phong Surface Rendering</a:t>
            </a:r>
            <a:endParaRPr lang="en-GB" sz="2400"/>
          </a:p>
        </p:txBody>
      </p:sp>
      <p:sp>
        <p:nvSpPr>
          <p:cNvPr id="396293" name="Text Box 5"/>
          <p:cNvSpPr txBox="1">
            <a:spLocks noChangeArrowheads="1"/>
          </p:cNvSpPr>
          <p:nvPr/>
        </p:nvSpPr>
        <p:spPr bwMode="auto">
          <a:xfrm>
            <a:off x="290513" y="4751388"/>
            <a:ext cx="4000500" cy="457200"/>
          </a:xfrm>
          <a:prstGeom prst="rect">
            <a:avLst/>
          </a:prstGeom>
          <a:noFill/>
          <a:ln w="12700">
            <a:noFill/>
            <a:miter lim="800000"/>
            <a:headEnd/>
            <a:tailEnd/>
          </a:ln>
          <a:effectLst/>
        </p:spPr>
        <p:txBody>
          <a:bodyPr wrap="none">
            <a:spAutoFit/>
          </a:bodyPr>
          <a:lstStyle/>
          <a:p>
            <a:pPr algn="ctr"/>
            <a:r>
              <a:rPr lang="en-IE" sz="2400"/>
              <a:t>Gouraud Surface Rendering</a:t>
            </a:r>
            <a:endParaRPr lang="en-GB" sz="2400"/>
          </a:p>
        </p:txBody>
      </p:sp>
      <p:pic>
        <p:nvPicPr>
          <p:cNvPr id="396297" name="Picture 9"/>
          <p:cNvPicPr>
            <a:picLocks noChangeAspect="1" noChangeArrowheads="1"/>
          </p:cNvPicPr>
          <p:nvPr/>
        </p:nvPicPr>
        <p:blipFill>
          <a:blip r:embed="rId2" cstate="print"/>
          <a:srcRect/>
          <a:stretch>
            <a:fillRect/>
          </a:stretch>
        </p:blipFill>
        <p:spPr bwMode="auto">
          <a:xfrm>
            <a:off x="22225" y="1670050"/>
            <a:ext cx="4498975" cy="2998788"/>
          </a:xfrm>
          <a:prstGeom prst="rect">
            <a:avLst/>
          </a:prstGeom>
          <a:noFill/>
          <a:ln w="12700">
            <a:noFill/>
            <a:miter lim="800000"/>
            <a:headEnd/>
            <a:tailEnd/>
          </a:ln>
          <a:effectLst/>
        </p:spPr>
      </p:pic>
      <p:pic>
        <p:nvPicPr>
          <p:cNvPr id="396298" name="Picture 10"/>
          <p:cNvPicPr>
            <a:picLocks noChangeAspect="1" noChangeArrowheads="1"/>
          </p:cNvPicPr>
          <p:nvPr/>
        </p:nvPicPr>
        <p:blipFill>
          <a:blip r:embed="rId3" cstate="print"/>
          <a:srcRect/>
          <a:stretch>
            <a:fillRect/>
          </a:stretch>
        </p:blipFill>
        <p:spPr bwMode="auto">
          <a:xfrm>
            <a:off x="4606925" y="1670050"/>
            <a:ext cx="4498975" cy="2998788"/>
          </a:xfrm>
          <a:prstGeom prst="rect">
            <a:avLst/>
          </a:prstGeom>
          <a:noFill/>
          <a:ln w="12700">
            <a:noFill/>
            <a:miter lim="800000"/>
            <a:headEnd/>
            <a:tailEnd/>
          </a:ln>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ChangeArrowheads="1"/>
          </p:cNvSpPr>
          <p:nvPr>
            <p:ph type="title"/>
          </p:nvPr>
        </p:nvSpPr>
        <p:spPr>
          <a:xfrm>
            <a:off x="685800" y="0"/>
            <a:ext cx="7772400" cy="1143000"/>
          </a:xfrm>
          <a:ln/>
        </p:spPr>
        <p:txBody>
          <a:bodyPr/>
          <a:lstStyle/>
          <a:p>
            <a:r>
              <a:rPr lang="en-IE" dirty="0"/>
              <a:t>Phong Shading Examples</a:t>
            </a:r>
            <a:endParaRPr lang="en-GB" dirty="0"/>
          </a:p>
        </p:txBody>
      </p:sp>
      <p:pic>
        <p:nvPicPr>
          <p:cNvPr id="414724" name="Picture 4"/>
          <p:cNvPicPr>
            <a:picLocks noChangeAspect="1" noChangeArrowheads="1"/>
          </p:cNvPicPr>
          <p:nvPr/>
        </p:nvPicPr>
        <p:blipFill>
          <a:blip r:embed="rId2" cstate="print"/>
          <a:srcRect/>
          <a:stretch>
            <a:fillRect/>
          </a:stretch>
        </p:blipFill>
        <p:spPr bwMode="auto">
          <a:xfrm>
            <a:off x="908050" y="1066800"/>
            <a:ext cx="7299325" cy="5473700"/>
          </a:xfrm>
          <a:prstGeom prst="rect">
            <a:avLst/>
          </a:prstGeom>
          <a:noFill/>
          <a:ln w="12700">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5800" y="76200"/>
            <a:ext cx="7772400" cy="1143000"/>
          </a:xfrm>
        </p:spPr>
        <p:txBody>
          <a:bodyPr/>
          <a:lstStyle/>
          <a:p>
            <a:r>
              <a:rPr lang="en-US"/>
              <a:t>Materials</a:t>
            </a:r>
          </a:p>
        </p:txBody>
      </p:sp>
      <p:sp>
        <p:nvSpPr>
          <p:cNvPr id="15363" name="Rectangle 3"/>
          <p:cNvSpPr>
            <a:spLocks noGrp="1" noChangeArrowheads="1"/>
          </p:cNvSpPr>
          <p:nvPr>
            <p:ph type="body" idx="1"/>
          </p:nvPr>
        </p:nvSpPr>
        <p:spPr>
          <a:xfrm>
            <a:off x="685800" y="1219200"/>
            <a:ext cx="7772400" cy="5334000"/>
          </a:xfrm>
        </p:spPr>
        <p:txBody>
          <a:bodyPr/>
          <a:lstStyle/>
          <a:p>
            <a:pPr algn="just"/>
            <a:r>
              <a:rPr lang="en-US" dirty="0"/>
              <a:t>When light is incident on an opaque surface, part of it is reflected and part is absorbed.</a:t>
            </a:r>
          </a:p>
          <a:p>
            <a:pPr algn="just"/>
            <a:r>
              <a:rPr lang="en-US" dirty="0"/>
              <a:t>Shiny materials reflect more of the incident light, and dull surface absorb more of the incident light.</a:t>
            </a:r>
          </a:p>
          <a:p>
            <a:pPr algn="just"/>
            <a:r>
              <a:rPr lang="en-US" dirty="0"/>
              <a:t>For an illuminated transparent surface, some of the incident light will be reflected and some will be transmitted through the material.</a:t>
            </a:r>
          </a:p>
          <a:p>
            <a:pPr algn="just"/>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85800" y="76200"/>
            <a:ext cx="7772400" cy="1143000"/>
          </a:xfrm>
        </p:spPr>
        <p:txBody>
          <a:bodyPr/>
          <a:lstStyle/>
          <a:p>
            <a:r>
              <a:rPr lang="en-US"/>
              <a:t>Diffuse reflection </a:t>
            </a:r>
          </a:p>
        </p:txBody>
      </p:sp>
      <p:sp>
        <p:nvSpPr>
          <p:cNvPr id="16387" name="Rectangle 3"/>
          <p:cNvSpPr>
            <a:spLocks noGrp="1" noChangeArrowheads="1"/>
          </p:cNvSpPr>
          <p:nvPr>
            <p:ph type="body" idx="1"/>
          </p:nvPr>
        </p:nvSpPr>
        <p:spPr>
          <a:xfrm>
            <a:off x="685800" y="1219200"/>
            <a:ext cx="7772400" cy="3429000"/>
          </a:xfrm>
        </p:spPr>
        <p:txBody>
          <a:bodyPr/>
          <a:lstStyle/>
          <a:p>
            <a:r>
              <a:rPr lang="en-US" sz="2800"/>
              <a:t>Grainy surfaces scatter the reflected light in all directions. This scattered light is called </a:t>
            </a:r>
            <a:r>
              <a:rPr lang="en-US" sz="2800" b="1" i="1"/>
              <a:t>diffuse reflection</a:t>
            </a:r>
            <a:r>
              <a:rPr lang="en-US" sz="2800"/>
              <a:t>.</a:t>
            </a:r>
          </a:p>
          <a:p>
            <a:r>
              <a:rPr lang="en-US" sz="2800"/>
              <a:t>The surface appears equally bright from all viewing directions.</a:t>
            </a:r>
          </a:p>
          <a:p>
            <a:r>
              <a:rPr lang="en-US" sz="2800"/>
              <a:t>What we call the color of an object is the color of the diffuse reflection of the incident light. </a:t>
            </a:r>
          </a:p>
        </p:txBody>
      </p:sp>
      <p:grpSp>
        <p:nvGrpSpPr>
          <p:cNvPr id="16388" name="Group 4"/>
          <p:cNvGrpSpPr>
            <a:grpSpLocks noChangeAspect="1"/>
          </p:cNvGrpSpPr>
          <p:nvPr/>
        </p:nvGrpSpPr>
        <p:grpSpPr bwMode="auto">
          <a:xfrm>
            <a:off x="2590800" y="4419600"/>
            <a:ext cx="4240213" cy="2878138"/>
            <a:chOff x="3060" y="13704"/>
            <a:chExt cx="2880" cy="1956"/>
          </a:xfrm>
        </p:grpSpPr>
        <p:grpSp>
          <p:nvGrpSpPr>
            <p:cNvPr id="16389" name="Group 5"/>
            <p:cNvGrpSpPr>
              <a:grpSpLocks noChangeAspect="1"/>
            </p:cNvGrpSpPr>
            <p:nvPr/>
          </p:nvGrpSpPr>
          <p:grpSpPr bwMode="auto">
            <a:xfrm>
              <a:off x="3420" y="13704"/>
              <a:ext cx="2340" cy="1620"/>
              <a:chOff x="2520" y="10440"/>
              <a:chExt cx="2340" cy="1620"/>
            </a:xfrm>
          </p:grpSpPr>
          <p:sp>
            <p:nvSpPr>
              <p:cNvPr id="16390" name="Line 6"/>
              <p:cNvSpPr>
                <a:spLocks noChangeAspect="1" noChangeShapeType="1"/>
              </p:cNvSpPr>
              <p:nvPr/>
            </p:nvSpPr>
            <p:spPr bwMode="auto">
              <a:xfrm flipV="1">
                <a:off x="4320" y="10980"/>
                <a:ext cx="540" cy="540"/>
              </a:xfrm>
              <a:prstGeom prst="line">
                <a:avLst/>
              </a:prstGeom>
              <a:noFill/>
              <a:ln w="9525">
                <a:solidFill>
                  <a:srgbClr val="000000"/>
                </a:solidFill>
                <a:round/>
                <a:headEnd/>
                <a:tailEnd type="triangle" w="med" len="med"/>
              </a:ln>
            </p:spPr>
            <p:txBody>
              <a:bodyPr/>
              <a:lstStyle/>
              <a:p>
                <a:endParaRPr lang="en-US"/>
              </a:p>
            </p:txBody>
          </p:sp>
          <p:sp>
            <p:nvSpPr>
              <p:cNvPr id="16391" name="Line 7"/>
              <p:cNvSpPr>
                <a:spLocks noChangeAspect="1" noChangeShapeType="1"/>
              </p:cNvSpPr>
              <p:nvPr/>
            </p:nvSpPr>
            <p:spPr bwMode="auto">
              <a:xfrm flipV="1">
                <a:off x="3960" y="10620"/>
                <a:ext cx="360" cy="900"/>
              </a:xfrm>
              <a:prstGeom prst="line">
                <a:avLst/>
              </a:prstGeom>
              <a:noFill/>
              <a:ln w="9525">
                <a:solidFill>
                  <a:srgbClr val="000000"/>
                </a:solidFill>
                <a:round/>
                <a:headEnd/>
                <a:tailEnd type="triangle" w="med" len="med"/>
              </a:ln>
            </p:spPr>
            <p:txBody>
              <a:bodyPr/>
              <a:lstStyle/>
              <a:p>
                <a:endParaRPr lang="en-US"/>
              </a:p>
            </p:txBody>
          </p:sp>
          <p:sp>
            <p:nvSpPr>
              <p:cNvPr id="16392" name="Line 8"/>
              <p:cNvSpPr>
                <a:spLocks noChangeAspect="1" noChangeShapeType="1"/>
              </p:cNvSpPr>
              <p:nvPr/>
            </p:nvSpPr>
            <p:spPr bwMode="auto">
              <a:xfrm flipV="1">
                <a:off x="3600" y="10440"/>
                <a:ext cx="0" cy="1080"/>
              </a:xfrm>
              <a:prstGeom prst="line">
                <a:avLst/>
              </a:prstGeom>
              <a:noFill/>
              <a:ln w="9525">
                <a:solidFill>
                  <a:srgbClr val="000000"/>
                </a:solidFill>
                <a:round/>
                <a:headEnd/>
                <a:tailEnd type="triangle" w="med" len="med"/>
              </a:ln>
            </p:spPr>
            <p:txBody>
              <a:bodyPr/>
              <a:lstStyle/>
              <a:p>
                <a:endParaRPr lang="en-US"/>
              </a:p>
            </p:txBody>
          </p:sp>
          <p:sp>
            <p:nvSpPr>
              <p:cNvPr id="16393" name="Line 9"/>
              <p:cNvSpPr>
                <a:spLocks noChangeAspect="1" noChangeShapeType="1"/>
              </p:cNvSpPr>
              <p:nvPr/>
            </p:nvSpPr>
            <p:spPr bwMode="auto">
              <a:xfrm flipH="1" flipV="1">
                <a:off x="2880" y="10620"/>
                <a:ext cx="360" cy="900"/>
              </a:xfrm>
              <a:prstGeom prst="line">
                <a:avLst/>
              </a:prstGeom>
              <a:noFill/>
              <a:ln w="9525">
                <a:solidFill>
                  <a:srgbClr val="000000"/>
                </a:solidFill>
                <a:round/>
                <a:headEnd/>
                <a:tailEnd type="triangle" w="med" len="med"/>
              </a:ln>
            </p:spPr>
            <p:txBody>
              <a:bodyPr/>
              <a:lstStyle/>
              <a:p>
                <a:endParaRPr lang="en-US"/>
              </a:p>
            </p:txBody>
          </p:sp>
          <p:sp>
            <p:nvSpPr>
              <p:cNvPr id="16394" name="Line 10"/>
              <p:cNvSpPr>
                <a:spLocks noChangeAspect="1" noChangeShapeType="1"/>
              </p:cNvSpPr>
              <p:nvPr/>
            </p:nvSpPr>
            <p:spPr bwMode="auto">
              <a:xfrm flipH="1" flipV="1">
                <a:off x="2520" y="10980"/>
                <a:ext cx="360" cy="540"/>
              </a:xfrm>
              <a:prstGeom prst="line">
                <a:avLst/>
              </a:prstGeom>
              <a:noFill/>
              <a:ln w="9525">
                <a:solidFill>
                  <a:srgbClr val="000000"/>
                </a:solidFill>
                <a:round/>
                <a:headEnd/>
                <a:tailEnd type="triangle" w="med" len="med"/>
              </a:ln>
            </p:spPr>
            <p:txBody>
              <a:bodyPr/>
              <a:lstStyle/>
              <a:p>
                <a:endParaRPr lang="en-US"/>
              </a:p>
            </p:txBody>
          </p:sp>
          <p:grpSp>
            <p:nvGrpSpPr>
              <p:cNvPr id="16395" name="Group 11"/>
              <p:cNvGrpSpPr>
                <a:grpSpLocks noChangeAspect="1"/>
              </p:cNvGrpSpPr>
              <p:nvPr/>
            </p:nvGrpSpPr>
            <p:grpSpPr bwMode="auto">
              <a:xfrm>
                <a:off x="2520" y="11160"/>
                <a:ext cx="2160" cy="900"/>
                <a:chOff x="4680" y="9804"/>
                <a:chExt cx="2160" cy="900"/>
              </a:xfrm>
            </p:grpSpPr>
            <p:sp>
              <p:nvSpPr>
                <p:cNvPr id="16396" name="Oval 12"/>
                <p:cNvSpPr>
                  <a:spLocks noChangeAspect="1" noChangeArrowheads="1"/>
                </p:cNvSpPr>
                <p:nvPr/>
              </p:nvSpPr>
              <p:spPr bwMode="auto">
                <a:xfrm>
                  <a:off x="4860" y="9804"/>
                  <a:ext cx="1800" cy="720"/>
                </a:xfrm>
                <a:prstGeom prst="ellipse">
                  <a:avLst/>
                </a:prstGeom>
                <a:solidFill>
                  <a:srgbClr val="C0C0C0"/>
                </a:solidFill>
                <a:ln w="9525">
                  <a:solidFill>
                    <a:srgbClr val="000000"/>
                  </a:solidFill>
                  <a:round/>
                  <a:headEnd/>
                  <a:tailEnd/>
                </a:ln>
              </p:spPr>
              <p:txBody>
                <a:bodyPr/>
                <a:lstStyle/>
                <a:p>
                  <a:endParaRPr lang="en-US"/>
                </a:p>
              </p:txBody>
            </p:sp>
            <p:sp>
              <p:nvSpPr>
                <p:cNvPr id="16397" name="Rectangle 13"/>
                <p:cNvSpPr>
                  <a:spLocks noChangeAspect="1" noChangeArrowheads="1"/>
                </p:cNvSpPr>
                <p:nvPr/>
              </p:nvSpPr>
              <p:spPr bwMode="auto">
                <a:xfrm>
                  <a:off x="4680" y="10164"/>
                  <a:ext cx="2160" cy="540"/>
                </a:xfrm>
                <a:prstGeom prst="rect">
                  <a:avLst/>
                </a:prstGeom>
                <a:solidFill>
                  <a:srgbClr val="FFFFFF"/>
                </a:solidFill>
                <a:ln w="9525">
                  <a:noFill/>
                  <a:miter lim="800000"/>
                  <a:headEnd/>
                  <a:tailEnd/>
                </a:ln>
              </p:spPr>
              <p:txBody>
                <a:bodyPr/>
                <a:lstStyle/>
                <a:p>
                  <a:endParaRPr lang="en-US"/>
                </a:p>
              </p:txBody>
            </p:sp>
          </p:grpSp>
        </p:grpSp>
        <p:sp>
          <p:nvSpPr>
            <p:cNvPr id="16398" name="Text Box 14"/>
            <p:cNvSpPr txBox="1">
              <a:spLocks noChangeAspect="1" noChangeArrowheads="1"/>
            </p:cNvSpPr>
            <p:nvPr/>
          </p:nvSpPr>
          <p:spPr bwMode="auto">
            <a:xfrm>
              <a:off x="3060" y="14760"/>
              <a:ext cx="2880" cy="900"/>
            </a:xfrm>
            <a:prstGeom prst="rect">
              <a:avLst/>
            </a:prstGeom>
            <a:noFill/>
            <a:ln w="9525">
              <a:noFill/>
              <a:miter lim="800000"/>
              <a:headEnd/>
              <a:tailEnd/>
            </a:ln>
          </p:spPr>
          <p:txBody>
            <a:bodyPr/>
            <a:lstStyle/>
            <a:p>
              <a:pPr algn="ctr" eaLnBrk="0" hangingPunct="0"/>
              <a:r>
                <a:rPr lang="en-US" sz="1200" b="1"/>
                <a:t>Fig. 4</a:t>
              </a:r>
            </a:p>
            <a:p>
              <a:pPr algn="ctr" eaLnBrk="0" hangingPunct="0"/>
              <a:r>
                <a:rPr lang="en-US" sz="1200"/>
                <a:t>Diffuse reflection from a surface.</a:t>
              </a: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85800" y="76200"/>
            <a:ext cx="7772400" cy="1143000"/>
          </a:xfrm>
        </p:spPr>
        <p:txBody>
          <a:bodyPr/>
          <a:lstStyle/>
          <a:p>
            <a:r>
              <a:rPr lang="en-US"/>
              <a:t>Specular reflection </a:t>
            </a:r>
          </a:p>
        </p:txBody>
      </p:sp>
      <p:sp>
        <p:nvSpPr>
          <p:cNvPr id="17411" name="Rectangle 3"/>
          <p:cNvSpPr>
            <a:spLocks noGrp="1" noChangeArrowheads="1"/>
          </p:cNvSpPr>
          <p:nvPr>
            <p:ph type="body" idx="1"/>
          </p:nvPr>
        </p:nvSpPr>
        <p:spPr>
          <a:xfrm>
            <a:off x="685800" y="1219200"/>
            <a:ext cx="7772400" cy="2057400"/>
          </a:xfrm>
        </p:spPr>
        <p:txBody>
          <a:bodyPr/>
          <a:lstStyle/>
          <a:p>
            <a:r>
              <a:rPr lang="en-US"/>
              <a:t>Light sources create highlights, bright spots, called </a:t>
            </a:r>
            <a:r>
              <a:rPr lang="en-US" b="1" i="1"/>
              <a:t>specular reflection</a:t>
            </a:r>
            <a:r>
              <a:rPr lang="en-US"/>
              <a:t>. More pronounced on shiny surfaces than on dull. </a:t>
            </a:r>
          </a:p>
        </p:txBody>
      </p:sp>
      <p:grpSp>
        <p:nvGrpSpPr>
          <p:cNvPr id="17423" name="Group 15"/>
          <p:cNvGrpSpPr>
            <a:grpSpLocks noChangeAspect="1"/>
          </p:cNvGrpSpPr>
          <p:nvPr/>
        </p:nvGrpSpPr>
        <p:grpSpPr bwMode="auto">
          <a:xfrm>
            <a:off x="2362200" y="3352800"/>
            <a:ext cx="4240213" cy="4240213"/>
            <a:chOff x="2340" y="12600"/>
            <a:chExt cx="2880" cy="2880"/>
          </a:xfrm>
        </p:grpSpPr>
        <p:grpSp>
          <p:nvGrpSpPr>
            <p:cNvPr id="17424" name="Group 16"/>
            <p:cNvGrpSpPr>
              <a:grpSpLocks noChangeAspect="1"/>
            </p:cNvGrpSpPr>
            <p:nvPr/>
          </p:nvGrpSpPr>
          <p:grpSpPr bwMode="auto">
            <a:xfrm>
              <a:off x="2700" y="12600"/>
              <a:ext cx="2340" cy="2220"/>
              <a:chOff x="5580" y="10080"/>
              <a:chExt cx="2340" cy="2220"/>
            </a:xfrm>
          </p:grpSpPr>
          <p:sp>
            <p:nvSpPr>
              <p:cNvPr id="17425" name="Line 17"/>
              <p:cNvSpPr>
                <a:spLocks noChangeAspect="1" noChangeShapeType="1"/>
              </p:cNvSpPr>
              <p:nvPr/>
            </p:nvSpPr>
            <p:spPr bwMode="auto">
              <a:xfrm flipV="1">
                <a:off x="6840" y="10080"/>
                <a:ext cx="180" cy="1620"/>
              </a:xfrm>
              <a:prstGeom prst="line">
                <a:avLst/>
              </a:prstGeom>
              <a:noFill/>
              <a:ln w="19050">
                <a:solidFill>
                  <a:srgbClr val="000000"/>
                </a:solidFill>
                <a:round/>
                <a:headEnd/>
                <a:tailEnd type="triangle" w="med" len="med"/>
              </a:ln>
            </p:spPr>
            <p:txBody>
              <a:bodyPr/>
              <a:lstStyle/>
              <a:p>
                <a:endParaRPr lang="en-US"/>
              </a:p>
            </p:txBody>
          </p:sp>
          <p:grpSp>
            <p:nvGrpSpPr>
              <p:cNvPr id="17426" name="Group 18"/>
              <p:cNvGrpSpPr>
                <a:grpSpLocks noChangeAspect="1"/>
              </p:cNvGrpSpPr>
              <p:nvPr/>
            </p:nvGrpSpPr>
            <p:grpSpPr bwMode="auto">
              <a:xfrm>
                <a:off x="5580" y="10680"/>
                <a:ext cx="2340" cy="1620"/>
                <a:chOff x="2520" y="10440"/>
                <a:chExt cx="2340" cy="1620"/>
              </a:xfrm>
            </p:grpSpPr>
            <p:sp>
              <p:nvSpPr>
                <p:cNvPr id="17427" name="Line 19"/>
                <p:cNvSpPr>
                  <a:spLocks noChangeAspect="1" noChangeShapeType="1"/>
                </p:cNvSpPr>
                <p:nvPr/>
              </p:nvSpPr>
              <p:spPr bwMode="auto">
                <a:xfrm flipV="1">
                  <a:off x="4320" y="10980"/>
                  <a:ext cx="540" cy="540"/>
                </a:xfrm>
                <a:prstGeom prst="line">
                  <a:avLst/>
                </a:prstGeom>
                <a:noFill/>
                <a:ln w="9525">
                  <a:solidFill>
                    <a:srgbClr val="000000"/>
                  </a:solidFill>
                  <a:round/>
                  <a:headEnd/>
                  <a:tailEnd type="triangle" w="med" len="med"/>
                </a:ln>
              </p:spPr>
              <p:txBody>
                <a:bodyPr/>
                <a:lstStyle/>
                <a:p>
                  <a:endParaRPr lang="en-US"/>
                </a:p>
              </p:txBody>
            </p:sp>
            <p:sp>
              <p:nvSpPr>
                <p:cNvPr id="17428" name="Line 20"/>
                <p:cNvSpPr>
                  <a:spLocks noChangeAspect="1" noChangeShapeType="1"/>
                </p:cNvSpPr>
                <p:nvPr/>
              </p:nvSpPr>
              <p:spPr bwMode="auto">
                <a:xfrm flipV="1">
                  <a:off x="3960" y="10620"/>
                  <a:ext cx="360" cy="900"/>
                </a:xfrm>
                <a:prstGeom prst="line">
                  <a:avLst/>
                </a:prstGeom>
                <a:noFill/>
                <a:ln w="9525">
                  <a:solidFill>
                    <a:srgbClr val="000000"/>
                  </a:solidFill>
                  <a:round/>
                  <a:headEnd/>
                  <a:tailEnd type="triangle" w="med" len="med"/>
                </a:ln>
              </p:spPr>
              <p:txBody>
                <a:bodyPr/>
                <a:lstStyle/>
                <a:p>
                  <a:endParaRPr lang="en-US"/>
                </a:p>
              </p:txBody>
            </p:sp>
            <p:sp>
              <p:nvSpPr>
                <p:cNvPr id="17429" name="Line 21"/>
                <p:cNvSpPr>
                  <a:spLocks noChangeAspect="1" noChangeShapeType="1"/>
                </p:cNvSpPr>
                <p:nvPr/>
              </p:nvSpPr>
              <p:spPr bwMode="auto">
                <a:xfrm flipV="1">
                  <a:off x="3600" y="10440"/>
                  <a:ext cx="0" cy="1080"/>
                </a:xfrm>
                <a:prstGeom prst="line">
                  <a:avLst/>
                </a:prstGeom>
                <a:noFill/>
                <a:ln w="9525">
                  <a:solidFill>
                    <a:srgbClr val="000000"/>
                  </a:solidFill>
                  <a:round/>
                  <a:headEnd/>
                  <a:tailEnd type="triangle" w="med" len="med"/>
                </a:ln>
              </p:spPr>
              <p:txBody>
                <a:bodyPr/>
                <a:lstStyle/>
                <a:p>
                  <a:endParaRPr lang="en-US"/>
                </a:p>
              </p:txBody>
            </p:sp>
            <p:sp>
              <p:nvSpPr>
                <p:cNvPr id="17430" name="Line 22"/>
                <p:cNvSpPr>
                  <a:spLocks noChangeAspect="1" noChangeShapeType="1"/>
                </p:cNvSpPr>
                <p:nvPr/>
              </p:nvSpPr>
              <p:spPr bwMode="auto">
                <a:xfrm flipH="1" flipV="1">
                  <a:off x="2880" y="10620"/>
                  <a:ext cx="360" cy="900"/>
                </a:xfrm>
                <a:prstGeom prst="line">
                  <a:avLst/>
                </a:prstGeom>
                <a:noFill/>
                <a:ln w="9525">
                  <a:solidFill>
                    <a:srgbClr val="000000"/>
                  </a:solidFill>
                  <a:round/>
                  <a:headEnd/>
                  <a:tailEnd type="triangle" w="med" len="med"/>
                </a:ln>
              </p:spPr>
              <p:txBody>
                <a:bodyPr/>
                <a:lstStyle/>
                <a:p>
                  <a:endParaRPr lang="en-US"/>
                </a:p>
              </p:txBody>
            </p:sp>
            <p:sp>
              <p:nvSpPr>
                <p:cNvPr id="17431" name="Line 23"/>
                <p:cNvSpPr>
                  <a:spLocks noChangeAspect="1" noChangeShapeType="1"/>
                </p:cNvSpPr>
                <p:nvPr/>
              </p:nvSpPr>
              <p:spPr bwMode="auto">
                <a:xfrm flipH="1" flipV="1">
                  <a:off x="2520" y="10980"/>
                  <a:ext cx="360" cy="540"/>
                </a:xfrm>
                <a:prstGeom prst="line">
                  <a:avLst/>
                </a:prstGeom>
                <a:noFill/>
                <a:ln w="9525">
                  <a:solidFill>
                    <a:srgbClr val="000000"/>
                  </a:solidFill>
                  <a:round/>
                  <a:headEnd/>
                  <a:tailEnd type="triangle" w="med" len="med"/>
                </a:ln>
              </p:spPr>
              <p:txBody>
                <a:bodyPr/>
                <a:lstStyle/>
                <a:p>
                  <a:endParaRPr lang="en-US"/>
                </a:p>
              </p:txBody>
            </p:sp>
            <p:grpSp>
              <p:nvGrpSpPr>
                <p:cNvPr id="17432" name="Group 24"/>
                <p:cNvGrpSpPr>
                  <a:grpSpLocks noChangeAspect="1"/>
                </p:cNvGrpSpPr>
                <p:nvPr/>
              </p:nvGrpSpPr>
              <p:grpSpPr bwMode="auto">
                <a:xfrm>
                  <a:off x="2520" y="11160"/>
                  <a:ext cx="2160" cy="900"/>
                  <a:chOff x="4680" y="9804"/>
                  <a:chExt cx="2160" cy="900"/>
                </a:xfrm>
              </p:grpSpPr>
              <p:sp>
                <p:nvSpPr>
                  <p:cNvPr id="17433" name="Oval 25"/>
                  <p:cNvSpPr>
                    <a:spLocks noChangeAspect="1" noChangeArrowheads="1"/>
                  </p:cNvSpPr>
                  <p:nvPr/>
                </p:nvSpPr>
                <p:spPr bwMode="auto">
                  <a:xfrm>
                    <a:off x="4860" y="9804"/>
                    <a:ext cx="1800" cy="720"/>
                  </a:xfrm>
                  <a:prstGeom prst="ellipse">
                    <a:avLst/>
                  </a:prstGeom>
                  <a:solidFill>
                    <a:srgbClr val="C0C0C0"/>
                  </a:solidFill>
                  <a:ln w="9525">
                    <a:solidFill>
                      <a:srgbClr val="000000"/>
                    </a:solidFill>
                    <a:round/>
                    <a:headEnd/>
                    <a:tailEnd/>
                  </a:ln>
                </p:spPr>
                <p:txBody>
                  <a:bodyPr/>
                  <a:lstStyle/>
                  <a:p>
                    <a:endParaRPr lang="en-US"/>
                  </a:p>
                </p:txBody>
              </p:sp>
              <p:sp>
                <p:nvSpPr>
                  <p:cNvPr id="17434" name="Rectangle 26"/>
                  <p:cNvSpPr>
                    <a:spLocks noChangeAspect="1" noChangeArrowheads="1"/>
                  </p:cNvSpPr>
                  <p:nvPr/>
                </p:nvSpPr>
                <p:spPr bwMode="auto">
                  <a:xfrm>
                    <a:off x="4680" y="10164"/>
                    <a:ext cx="2160" cy="540"/>
                  </a:xfrm>
                  <a:prstGeom prst="rect">
                    <a:avLst/>
                  </a:prstGeom>
                  <a:solidFill>
                    <a:srgbClr val="FFFFFF"/>
                  </a:solidFill>
                  <a:ln w="9525">
                    <a:noFill/>
                    <a:miter lim="800000"/>
                    <a:headEnd/>
                    <a:tailEnd/>
                  </a:ln>
                </p:spPr>
                <p:txBody>
                  <a:bodyPr/>
                  <a:lstStyle/>
                  <a:p>
                    <a:endParaRPr lang="en-US"/>
                  </a:p>
                </p:txBody>
              </p:sp>
            </p:grpSp>
          </p:grpSp>
        </p:grpSp>
        <p:sp>
          <p:nvSpPr>
            <p:cNvPr id="17435" name="Text Box 27"/>
            <p:cNvSpPr txBox="1">
              <a:spLocks noChangeAspect="1" noChangeArrowheads="1"/>
            </p:cNvSpPr>
            <p:nvPr/>
          </p:nvSpPr>
          <p:spPr bwMode="auto">
            <a:xfrm>
              <a:off x="2340" y="14220"/>
              <a:ext cx="2880" cy="1260"/>
            </a:xfrm>
            <a:prstGeom prst="rect">
              <a:avLst/>
            </a:prstGeom>
            <a:noFill/>
            <a:ln w="9525">
              <a:noFill/>
              <a:miter lim="800000"/>
              <a:headEnd/>
              <a:tailEnd/>
            </a:ln>
          </p:spPr>
          <p:txBody>
            <a:bodyPr/>
            <a:lstStyle/>
            <a:p>
              <a:pPr algn="ctr" eaLnBrk="0" hangingPunct="0"/>
              <a:r>
                <a:rPr lang="en-US" sz="1200" b="1"/>
                <a:t>Fig. 5</a:t>
              </a:r>
            </a:p>
            <a:p>
              <a:pPr algn="ctr" eaLnBrk="0" hangingPunct="0"/>
              <a:r>
                <a:rPr lang="en-US" sz="1200"/>
                <a:t>Specular reflection superimposed on diffuse reflection vectors.</a:t>
              </a: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Times New Roman"/>
      </a:majorFont>
      <a:minorFont>
        <a:latin typeface="Times New Roman"/>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497</TotalTime>
  <Words>2774</Words>
  <Application>Microsoft Office PowerPoint</Application>
  <PresentationFormat>On-screen Show (4:3)</PresentationFormat>
  <Paragraphs>438</Paragraphs>
  <Slides>67</Slides>
  <Notes>11</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67</vt:i4>
      </vt:variant>
    </vt:vector>
  </HeadingPairs>
  <TitlesOfParts>
    <vt:vector size="71" baseType="lpstr">
      <vt:lpstr>Default Design</vt:lpstr>
      <vt:lpstr>Microsoft Equation 3.0</vt:lpstr>
      <vt:lpstr>Equation</vt:lpstr>
      <vt:lpstr>Photo Editor Photo</vt:lpstr>
      <vt:lpstr>Illumination Models &amp; Surface-Rendering Methods</vt:lpstr>
      <vt:lpstr>Illumination models</vt:lpstr>
      <vt:lpstr>Light Sources </vt:lpstr>
      <vt:lpstr>Light Sources </vt:lpstr>
      <vt:lpstr>Point Light Source</vt:lpstr>
      <vt:lpstr>Distributed Light Source </vt:lpstr>
      <vt:lpstr>Materials</vt:lpstr>
      <vt:lpstr>Diffuse reflection </vt:lpstr>
      <vt:lpstr>Specular reflection </vt:lpstr>
      <vt:lpstr>Basic Illumination Models</vt:lpstr>
      <vt:lpstr>Ambient Light</vt:lpstr>
      <vt:lpstr>Ambient Light</vt:lpstr>
      <vt:lpstr>Ambient Light - Example</vt:lpstr>
      <vt:lpstr>Diffuse Reflection </vt:lpstr>
      <vt:lpstr>Diffuse Reflection </vt:lpstr>
      <vt:lpstr>Diffuse Reflection</vt:lpstr>
      <vt:lpstr>Diffuse Reflection</vt:lpstr>
      <vt:lpstr>Diffuse Reflection</vt:lpstr>
      <vt:lpstr>Diffuse Reflection</vt:lpstr>
      <vt:lpstr>Diffuse Reflection - Example</vt:lpstr>
      <vt:lpstr>Specular Reflection and the Phong Model </vt:lpstr>
      <vt:lpstr>Specular Reflection</vt:lpstr>
      <vt:lpstr>Phong Specular-Reflection Model </vt:lpstr>
      <vt:lpstr>Phong Specular-Reflection Model </vt:lpstr>
      <vt:lpstr>Phong Specular-Reflection Model </vt:lpstr>
      <vt:lpstr>Phong Specular-Reflection Model </vt:lpstr>
      <vt:lpstr>Phong Specular-Reflection Model </vt:lpstr>
      <vt:lpstr>Phong Specular-Reflection Model </vt:lpstr>
      <vt:lpstr>Phong Specular-Reflection Model </vt:lpstr>
      <vt:lpstr>Specular Reflection - Example</vt:lpstr>
      <vt:lpstr>Combine Diffuse &amp; Specular Reflections</vt:lpstr>
      <vt:lpstr>Combine Diffuse &amp; Specular Reflections with Multiple Light Sources </vt:lpstr>
      <vt:lpstr>Intensity Attenuation </vt:lpstr>
      <vt:lpstr>Intensity Attenuation </vt:lpstr>
      <vt:lpstr>Attenuation Function</vt:lpstr>
      <vt:lpstr>Attenuation Function</vt:lpstr>
      <vt:lpstr>Visible-line determination</vt:lpstr>
      <vt:lpstr>Visible-surface determination with ambient illumination only</vt:lpstr>
      <vt:lpstr>Individually shaded polygons with diffuse reflection</vt:lpstr>
      <vt:lpstr>Phong shaded polygons with specular reflection</vt:lpstr>
      <vt:lpstr>Surface rendering</vt:lpstr>
      <vt:lpstr>Shadows </vt:lpstr>
      <vt:lpstr>Polygon Rendering Methods </vt:lpstr>
      <vt:lpstr>Polygon Rendering Methods </vt:lpstr>
      <vt:lpstr>Constant-Intensity Shading Flat Shading</vt:lpstr>
      <vt:lpstr>Flat Shading</vt:lpstr>
      <vt:lpstr>Gouraud Shading</vt:lpstr>
      <vt:lpstr>Gouraud Shading</vt:lpstr>
      <vt:lpstr>Gouraud Shading - Step 1</vt:lpstr>
      <vt:lpstr>Gouraud Shading - Step 3</vt:lpstr>
      <vt:lpstr>Gouraud Shading - Step 3</vt:lpstr>
      <vt:lpstr>Gouraud Shading - Step 3</vt:lpstr>
      <vt:lpstr>Gouraud Shading - Step 3</vt:lpstr>
      <vt:lpstr>What Gouraud shading misses: </vt:lpstr>
      <vt:lpstr>Phong Shading </vt:lpstr>
      <vt:lpstr>Phong Shading </vt:lpstr>
      <vt:lpstr>Phong Shading Steps: </vt:lpstr>
      <vt:lpstr>Phong Shading - Step 2</vt:lpstr>
      <vt:lpstr>Phong Shading – Step 2</vt:lpstr>
      <vt:lpstr>Phong Shading </vt:lpstr>
      <vt:lpstr>Polygon Shading Methods - Example</vt:lpstr>
      <vt:lpstr>No Surface Rendering Vs Flat Surface Rendering</vt:lpstr>
      <vt:lpstr>Gouraud Surface Rendering</vt:lpstr>
      <vt:lpstr>No Surface Rendering Vs Flat Surface Rendering</vt:lpstr>
      <vt:lpstr>Phong Surface Rendering</vt:lpstr>
      <vt:lpstr>No Surface Rendering Vs Flat Surface Rendering</vt:lpstr>
      <vt:lpstr>Phong Shading Examples</vt:lpstr>
    </vt:vector>
  </TitlesOfParts>
  <Company>Ben-Gurion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Illumination Models &amp; Surface-Rendering Methods</dc:title>
  <dc:creator>graph012</dc:creator>
  <cp:lastModifiedBy>Milan</cp:lastModifiedBy>
  <cp:revision>141</cp:revision>
  <dcterms:created xsi:type="dcterms:W3CDTF">2001-05-09T00:59:40Z</dcterms:created>
  <dcterms:modified xsi:type="dcterms:W3CDTF">2013-07-28T04:09:40Z</dcterms:modified>
</cp:coreProperties>
</file>